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0" r:id="rId2"/>
    <p:sldId id="279" r:id="rId3"/>
    <p:sldId id="291" r:id="rId4"/>
    <p:sldId id="259" r:id="rId5"/>
    <p:sldId id="272" r:id="rId6"/>
    <p:sldId id="261" r:id="rId7"/>
    <p:sldId id="305" r:id="rId8"/>
    <p:sldId id="306" r:id="rId9"/>
    <p:sldId id="307" r:id="rId10"/>
    <p:sldId id="277" r:id="rId11"/>
    <p:sldId id="287" r:id="rId12"/>
    <p:sldId id="289" r:id="rId13"/>
    <p:sldId id="284" r:id="rId14"/>
    <p:sldId id="285" r:id="rId15"/>
    <p:sldId id="295" r:id="rId16"/>
    <p:sldId id="296" r:id="rId17"/>
    <p:sldId id="276" r:id="rId18"/>
    <p:sldId id="271" r:id="rId19"/>
    <p:sldId id="273" r:id="rId20"/>
    <p:sldId id="263" r:id="rId21"/>
    <p:sldId id="264" r:id="rId22"/>
    <p:sldId id="267" r:id="rId23"/>
    <p:sldId id="286" r:id="rId24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0000"/>
    <a:srgbClr val="008000"/>
    <a:srgbClr val="000066"/>
    <a:srgbClr val="3333FF"/>
    <a:srgbClr val="33CC33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385" autoAdjust="0"/>
    <p:restoredTop sz="94660"/>
  </p:normalViewPr>
  <p:slideViewPr>
    <p:cSldViewPr>
      <p:cViewPr>
        <p:scale>
          <a:sx n="75" d="100"/>
          <a:sy n="75" d="100"/>
        </p:scale>
        <p:origin x="-18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95C1226-E844-4526-85A9-CA494E268186}" type="datetimeFigureOut">
              <a:rPr lang="ar-SA" smtClean="0"/>
              <a:pPr/>
              <a:t>01/05/36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7B34C4-5018-476B-8E73-1F6D7849D6C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DCAC-B9CD-4B4F-A2AD-51025900A97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CACB-B0F5-4CD6-ABC4-3F16B93D697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32E4-FA39-4643-9E54-CD7B418B0365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E858-8CA4-47A5-8A5F-28F654A2BF2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1556-AFA8-4655-BD34-4926664EF6C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D276-3CA9-499B-A892-58FD1617DCB8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9FD6-D798-41B9-860C-28782DF470D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B524-D0A8-433F-94AC-9655BEFACBB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0422-E742-46AE-B5A2-19E00210C49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6305-C83E-4A54-94D0-5ABB4AEE8F9C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385E-CFB8-4605-BF5C-0A7F3BD6AEB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55F02-2639-4B16-BA3C-50CF0229CD3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A102-3344-4E7B-90EA-1924DFBAE02A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1A1A-C6FB-4EFC-8ABA-76A5ADE14FA2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BEB0-BB11-489D-8951-376680B8D58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CA12-55F0-42CC-B1AE-A54B5D9E0A02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1C95F9EE-BB22-4C9D-8736-01DAA25D24A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11.pn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5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http://medschool.sums.ac.ir/users/parasito/Helminths/Trematoda/Fasciola%20hepatica%20egg,&#160;%20without%20operculum%20.jpg" TargetMode="External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image" Target="../media/image23.jpeg"/><Relationship Id="rId16" Type="http://schemas.openxmlformats.org/officeDocument/2006/relationships/hyperlink" Target="http://www.wadsworth.org/parasitology/Images/F.he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http://medschool.sums.ac.ir/users/parasito/Helminths/Trematoda/Fasciola%20hepatica%20egg.jpg" TargetMode="External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info@gorgas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251520" y="980728"/>
            <a:ext cx="3672408" cy="6477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Morphology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1628800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1-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Size </a:t>
            </a:r>
            <a:r>
              <a:rPr lang="en-US" sz="2000" dirty="0" smtClean="0"/>
              <a:t>is 3 X 1.3 cm</a:t>
            </a:r>
            <a:endParaRPr lang="ar-SA" sz="20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Fasciola hepatica</a:t>
            </a:r>
            <a:endParaRPr lang="en-US" sz="3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536" y="1988840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2- Flattened dorsoventrally – Bilaterally symmetrical. </a:t>
            </a:r>
            <a:endParaRPr lang="ar-SA" sz="2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2276872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3-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Anterior cone is prominent with shoulder</a:t>
            </a:r>
            <a:endParaRPr lang="ar-SA" sz="20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536" y="2564904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4- Lateral margins converge. </a:t>
            </a:r>
            <a:endParaRPr lang="ar-SA" sz="20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536" y="2924944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5- Oral &amp; Ventral suckers are equal in size.</a:t>
            </a:r>
            <a:endParaRPr lang="ar-SA" sz="20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3284984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6- Medial branches of intestinal caeca are simple. </a:t>
            </a:r>
            <a:endParaRPr lang="ar-SA" sz="20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536" y="3645024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7- Hermaphrodite – 2 highly branched testes that occupy the middle third &amp; one branched ovary above the anterior testes / convoluted short Uterus / Vitelline glands laterally. </a:t>
            </a:r>
            <a:endParaRPr lang="ar-S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11725" y="2317265"/>
            <a:ext cx="4162425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12" grpId="0"/>
      <p:bldP spid="8" grpId="0"/>
      <p:bldP spid="9" grpId="0"/>
      <p:bldP spid="1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363" y="2997200"/>
            <a:ext cx="3971925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Patient suffering from obstructive jaundice</a:t>
            </a:r>
          </a:p>
        </p:txBody>
      </p:sp>
      <p:pic>
        <p:nvPicPr>
          <p:cNvPr id="53254" name="Picture 6" descr="black water fe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5364163" y="1052513"/>
            <a:ext cx="2881312" cy="1979612"/>
          </a:xfrm>
        </p:spPr>
      </p:pic>
      <p:pic>
        <p:nvPicPr>
          <p:cNvPr id="53257" name="Picture 9" descr="urticaria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4221163"/>
            <a:ext cx="1690688" cy="2187575"/>
          </a:xfrm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195513" y="4292600"/>
            <a:ext cx="2447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Skin showing urticarial rash</a:t>
            </a:r>
          </a:p>
        </p:txBody>
      </p:sp>
      <p:pic>
        <p:nvPicPr>
          <p:cNvPr id="7" name="Picture 10" descr="C:\cap\bronchial asthm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05251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3068638"/>
            <a:ext cx="3960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Child suffering from bronchial asthma</a:t>
            </a:r>
            <a:endParaRPr lang="ar-EG" sz="28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9388" y="188913"/>
            <a:ext cx="8640762" cy="719137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Photos of Patients Suffering from </a:t>
            </a:r>
            <a:r>
              <a:rPr lang="en-US" sz="32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Fascioliasis</a:t>
            </a: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7" name="Picture 9" descr="C:\Users\azza\Desktop\hepatomegaly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149725"/>
            <a:ext cx="30686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038" y="5516563"/>
            <a:ext cx="26638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/>
              <a:t>Patient having enlarged liver</a:t>
            </a:r>
            <a:endParaRPr lang="ar-EG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7020719" y="5230019"/>
            <a:ext cx="2873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9" grpId="0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fev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-18000" contrast="48000"/>
          </a:blip>
          <a:srcRect/>
          <a:stretch>
            <a:fillRect/>
          </a:stretch>
        </p:blipFill>
        <p:spPr>
          <a:xfrm>
            <a:off x="1403350" y="2133600"/>
            <a:ext cx="990600" cy="131921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188913"/>
            <a:ext cx="8713787" cy="719137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Diagnosis of </a:t>
            </a:r>
            <a:r>
              <a:rPr lang="en-US" sz="36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Fascioliasis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391819" y="1016794"/>
            <a:ext cx="2174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5650" y="1125538"/>
            <a:ext cx="756126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76262" y="1304926"/>
            <a:ext cx="3587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321175" y="1304926"/>
            <a:ext cx="3587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8137525" y="1304926"/>
            <a:ext cx="3587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1484313"/>
            <a:ext cx="176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Clinically </a:t>
            </a:r>
            <a:endParaRPr lang="ar-EG" sz="28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48038" y="1484313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Laboratory </a:t>
            </a:r>
            <a:endParaRPr lang="ar-EG" sz="28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16688" y="1484313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Radiologically </a:t>
            </a:r>
            <a:endParaRPr lang="ar-EG" sz="28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9388" y="2420938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I- fever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3500438"/>
            <a:ext cx="298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II- hepatomegaly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59113" y="2349500"/>
            <a:ext cx="345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I- Detection of eggs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87675" y="2927350"/>
            <a:ext cx="40322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II- Immunological tests</a:t>
            </a:r>
            <a:endParaRPr lang="ar-EG" sz="2800">
              <a:solidFill>
                <a:srgbClr val="000099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538957" y="2131219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285457" y="2131219"/>
            <a:ext cx="431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59113" y="4868863"/>
            <a:ext cx="367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III- Blood examination</a:t>
            </a:r>
            <a:endParaRPr lang="ar-EG" sz="2800">
              <a:solidFill>
                <a:srgbClr val="000099"/>
              </a:solidFill>
            </a:endParaRPr>
          </a:p>
        </p:txBody>
      </p:sp>
      <p:pic>
        <p:nvPicPr>
          <p:cNvPr id="12308" name="Picture 20" descr="C:\cap\enlarged liver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388" y="4076700"/>
            <a:ext cx="28019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rot="16200000" flipV="1">
            <a:off x="1547812" y="5084763"/>
            <a:ext cx="35877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1113631" y="5228432"/>
            <a:ext cx="3603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47813" y="1557338"/>
            <a:ext cx="194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6600"/>
                </a:solidFill>
              </a:rPr>
              <a:t>(suggestive)</a:t>
            </a:r>
            <a:endParaRPr lang="ar-EG" sz="240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63713" y="1196975"/>
            <a:ext cx="1223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800">
                <a:solidFill>
                  <a:srgbClr val="006600"/>
                </a:solidFill>
              </a:rPr>
              <a:t>احتمال</a:t>
            </a:r>
          </a:p>
        </p:txBody>
      </p:sp>
      <p:sp>
        <p:nvSpPr>
          <p:cNvPr id="31" name="Left Brace 30"/>
          <p:cNvSpPr/>
          <p:nvPr/>
        </p:nvSpPr>
        <p:spPr>
          <a:xfrm rot="5400000">
            <a:off x="4679950" y="2241550"/>
            <a:ext cx="504825" cy="287972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16238" y="4149725"/>
            <a:ext cx="28082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6600"/>
                </a:solidFill>
              </a:rPr>
              <a:t>Copro-antigens</a:t>
            </a:r>
            <a:endParaRPr lang="ar-EG" sz="2800">
              <a:solidFill>
                <a:srgbClr val="0066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940425" y="4149725"/>
            <a:ext cx="1871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6600"/>
                </a:solidFill>
              </a:rPr>
              <a:t>antibodies</a:t>
            </a:r>
            <a:endParaRPr lang="ar-EG" sz="280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59113" y="3860800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6600"/>
                </a:solidFill>
              </a:rPr>
              <a:t>stool</a:t>
            </a:r>
            <a:endParaRPr lang="ar-EG" sz="24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9" grpId="0"/>
      <p:bldP spid="31" grpId="0" animBg="1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63341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dirty="0" smtClean="0"/>
              <a:t>Laboratory Diagnosis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9388" y="981075"/>
            <a:ext cx="484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6600"/>
                </a:solidFill>
              </a:rPr>
              <a:t>I- </a:t>
            </a:r>
            <a:r>
              <a:rPr lang="en-US" sz="2800" u="sng">
                <a:solidFill>
                  <a:srgbClr val="006600"/>
                </a:solidFill>
              </a:rPr>
              <a:t>Detection of eggs</a:t>
            </a:r>
            <a:endParaRPr lang="en-US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1412875"/>
            <a:ext cx="23034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in faeces</a:t>
            </a:r>
            <a:endParaRPr lang="ar-EG" sz="2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2205038"/>
            <a:ext cx="302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S:</a:t>
            </a:r>
            <a:r>
              <a:rPr lang="en-US" sz="2800">
                <a:solidFill>
                  <a:srgbClr val="000099"/>
                </a:solidFill>
              </a:rPr>
              <a:t> 140 X 70 µ</a:t>
            </a:r>
            <a:endParaRPr lang="ar-EG" sz="2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2636838"/>
            <a:ext cx="2447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S:</a:t>
            </a:r>
            <a:r>
              <a:rPr lang="en-US" sz="2800">
                <a:solidFill>
                  <a:srgbClr val="000099"/>
                </a:solidFill>
              </a:rPr>
              <a:t> oval,                         operculated,                       thin-shelled</a:t>
            </a:r>
            <a:endParaRPr lang="ar-EG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3860800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C:</a:t>
            </a:r>
            <a:r>
              <a:rPr lang="en-US" sz="2800">
                <a:solidFill>
                  <a:srgbClr val="000099"/>
                </a:solidFill>
              </a:rPr>
              <a:t> yellowish</a:t>
            </a:r>
            <a:endParaRPr lang="ar-EG" sz="2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4292600"/>
            <a:ext cx="3382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C:</a:t>
            </a:r>
            <a:r>
              <a:rPr lang="en-US" sz="2800">
                <a:solidFill>
                  <a:srgbClr val="000099"/>
                </a:solidFill>
              </a:rPr>
              <a:t> immature ovum</a:t>
            </a:r>
            <a:endParaRPr lang="ar-EG" sz="2800"/>
          </a:p>
        </p:txBody>
      </p:sp>
      <p:pic>
        <p:nvPicPr>
          <p:cNvPr id="46082" name="Picture 2" descr="F:\Helminths photos\Fasciola eg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084763"/>
            <a:ext cx="1098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9" descr="Fasciola eg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40000" contrast="66000"/>
          </a:blip>
          <a:srcRect/>
          <a:stretch>
            <a:fillRect/>
          </a:stretch>
        </p:blipFill>
        <p:spPr>
          <a:xfrm>
            <a:off x="395288" y="5013325"/>
            <a:ext cx="681037" cy="1295400"/>
          </a:xfrm>
          <a:noFill/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2736056" y="5336382"/>
            <a:ext cx="57467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900113" y="50847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7" name="Picture 13" descr="F:\Helminths photos\endoscopic cholangiography 2.jpg"/>
          <p:cNvPicPr>
            <a:picLocks noChangeAspect="1" noChangeArrowheads="1"/>
          </p:cNvPicPr>
          <p:nvPr/>
        </p:nvPicPr>
        <p:blipFill>
          <a:blip r:embed="rId4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5651500" y="1557338"/>
            <a:ext cx="32273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8313" y="1773238"/>
            <a:ext cx="3887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or duodenal aspirate</a:t>
            </a:r>
            <a:endParaRPr lang="ar-EG" sz="2800"/>
          </a:p>
        </p:txBody>
      </p:sp>
      <p:pic>
        <p:nvPicPr>
          <p:cNvPr id="14351" name="Picture 15" descr="C:\cap\syringe without need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8613" y="1917700"/>
            <a:ext cx="150812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>
            <a:off x="5578475" y="2781300"/>
            <a:ext cx="360363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5" descr="practical cla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>
          <a:xfrm>
            <a:off x="3495675" y="3141663"/>
            <a:ext cx="2084388" cy="33115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evelopment of Fascio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-42000" contrast="72000"/>
          </a:blip>
          <a:srcRect/>
          <a:stretch>
            <a:fillRect/>
          </a:stretch>
        </p:blipFill>
        <p:spPr>
          <a:xfrm>
            <a:off x="6148388" y="836613"/>
            <a:ext cx="2995612" cy="5432425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63341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smtClean="0"/>
              <a:t>Laboratory  Diagnosis</a:t>
            </a:r>
            <a:endParaRPr lang="en-US" sz="3600" dirty="0" smtClean="0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79388" y="2563813"/>
            <a:ext cx="568801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>
                <a:solidFill>
                  <a:srgbClr val="C00000"/>
                </a:solidFill>
              </a:rPr>
              <a:t>1- eggs appear in stool after 3-4 months. (prepatent period)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79388" y="3429000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2- eggs are not detectable in the chronic phase.</a:t>
            </a:r>
            <a:endParaRPr lang="ar-EG" sz="2800">
              <a:solidFill>
                <a:srgbClr val="C00000"/>
              </a:solidFill>
            </a:endParaRP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179388" y="4437063"/>
            <a:ext cx="6480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3- eggs appear in stool of uninfected persons after eating liver of infected animal.</a:t>
            </a:r>
            <a:endParaRPr lang="ar-EG" sz="2800">
              <a:solidFill>
                <a:srgbClr val="C00000"/>
              </a:solidFill>
            </a:endParaRP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179388" y="5661025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(Spurious infection – false fascioliasis)</a:t>
            </a:r>
          </a:p>
        </p:txBody>
      </p:sp>
      <p:pic>
        <p:nvPicPr>
          <p:cNvPr id="14" name="Picture 14" descr="liver"/>
          <p:cNvPicPr>
            <a:picLocks noChangeAspect="1" noChangeArrowheads="1"/>
          </p:cNvPicPr>
          <p:nvPr/>
        </p:nvPicPr>
        <p:blipFill>
          <a:blip r:embed="rId3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6084888" y="1412875"/>
            <a:ext cx="1016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Fasciola adult 3"/>
          <p:cNvPicPr>
            <a:picLocks noChangeAspect="1" noChangeArrowheads="1"/>
          </p:cNvPicPr>
          <p:nvPr/>
        </p:nvPicPr>
        <p:blipFill>
          <a:blip r:embed="rId4" cstate="print">
            <a:lum bright="-12000" contrast="60000"/>
          </a:blip>
          <a:srcRect/>
          <a:stretch>
            <a:fillRect/>
          </a:stretch>
        </p:blipFill>
        <p:spPr bwMode="auto">
          <a:xfrm>
            <a:off x="6372225" y="1557338"/>
            <a:ext cx="431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508625" y="1844675"/>
            <a:ext cx="24495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Infected cooked liver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940425" y="28527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Healthy liver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284663" y="6237288"/>
            <a:ext cx="4097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i="1" dirty="0"/>
              <a:t>Fasciola </a:t>
            </a:r>
            <a:r>
              <a:rPr lang="en-US" sz="2400" dirty="0"/>
              <a:t>eggs pass in stool</a:t>
            </a:r>
            <a:endParaRPr lang="en-US" sz="2400" i="1" dirty="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8604250" y="609282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21" name="Picture 23" descr="Fas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lum bright="-36000" contrast="78000"/>
          </a:blip>
          <a:srcRect/>
          <a:stretch>
            <a:fillRect/>
          </a:stretch>
        </p:blipFill>
        <p:spPr>
          <a:xfrm>
            <a:off x="8243888" y="6237288"/>
            <a:ext cx="309562" cy="457200"/>
          </a:xfrm>
        </p:spPr>
      </p:pic>
      <p:pic>
        <p:nvPicPr>
          <p:cNvPr id="19" name="Picture 25" descr="digested liver"/>
          <p:cNvPicPr>
            <a:picLocks noChangeAspect="1" noChangeArrowheads="1"/>
          </p:cNvPicPr>
          <p:nvPr/>
        </p:nvPicPr>
        <p:blipFill>
          <a:blip r:embed="rId6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7885113" y="4868863"/>
            <a:ext cx="64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0" y="908050"/>
            <a:ext cx="5724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6600"/>
                </a:solidFill>
              </a:rPr>
              <a:t>Diagnosis of Fascioliasis by                         stool analysis is </a:t>
            </a:r>
            <a:r>
              <a:rPr lang="en-US" sz="2800" u="sng">
                <a:solidFill>
                  <a:srgbClr val="006600"/>
                </a:solidFill>
              </a:rPr>
              <a:t>of limited use</a:t>
            </a:r>
            <a:endParaRPr lang="ar-EG" sz="280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68538" y="1773238"/>
            <a:ext cx="1295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6600"/>
                </a:solidFill>
              </a:rPr>
              <a:t>Why?</a:t>
            </a:r>
            <a:endParaRPr lang="ar-EG" sz="280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9388" y="2060575"/>
            <a:ext cx="2016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C00000"/>
                </a:solidFill>
              </a:rPr>
              <a:t>Because:</a:t>
            </a:r>
            <a:endParaRPr lang="ar-EG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320" grpId="0"/>
      <p:bldP spid="13321" grpId="0"/>
      <p:bldP spid="13322" grpId="0"/>
      <p:bldP spid="13323" grpId="0"/>
      <p:bldP spid="16" grpId="0"/>
      <p:bldP spid="17" grpId="0"/>
      <p:bldP spid="17" grpId="1"/>
      <p:bldP spid="18" grpId="0"/>
      <p:bldP spid="20" grpId="0" animBg="1"/>
      <p:bldP spid="17424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388" y="188913"/>
            <a:ext cx="8713787" cy="6334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spcBef>
                <a:spcPct val="20000"/>
              </a:spcBef>
              <a:defRPr/>
            </a:pPr>
            <a:r>
              <a:rPr lang="en-US" sz="3600" kern="0" dirty="0">
                <a:latin typeface="+mn-lt"/>
                <a:cs typeface="+mn-cs"/>
              </a:rPr>
              <a:t>Laboratory Diagnosis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1125538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6600"/>
                </a:solidFill>
              </a:rPr>
              <a:t>II-</a:t>
            </a:r>
            <a:r>
              <a:rPr lang="en-US" sz="2800" u="sng">
                <a:solidFill>
                  <a:srgbClr val="006600"/>
                </a:solidFill>
              </a:rPr>
              <a:t>Immunodiagnostic tests</a:t>
            </a:r>
            <a:r>
              <a:rPr lang="en-US" sz="2800">
                <a:solidFill>
                  <a:srgbClr val="006600"/>
                </a:solidFill>
              </a:rPr>
              <a:t>: </a:t>
            </a:r>
            <a:endParaRPr lang="ar-EG" sz="2800">
              <a:solidFill>
                <a:srgbClr val="006600"/>
              </a:solidFill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250825" y="1989138"/>
            <a:ext cx="40338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6600"/>
                </a:solidFill>
              </a:rPr>
              <a:t>Antigen or antibody detection by</a:t>
            </a:r>
            <a:endParaRPr lang="ar-EG" sz="2800">
              <a:solidFill>
                <a:srgbClr val="006600"/>
              </a:solidFill>
            </a:endParaRPr>
          </a:p>
        </p:txBody>
      </p:sp>
      <p:sp>
        <p:nvSpPr>
          <p:cNvPr id="13317" name="TextBox 12"/>
          <p:cNvSpPr txBox="1">
            <a:spLocks noChangeArrowheads="1"/>
          </p:cNvSpPr>
          <p:nvPr/>
        </p:nvSpPr>
        <p:spPr bwMode="auto">
          <a:xfrm>
            <a:off x="1331913" y="3860800"/>
            <a:ext cx="7488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0099"/>
                </a:solidFill>
              </a:rPr>
              <a:t>Enzyme-liked immunosorbent assay (ELISA)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1979613" y="4581525"/>
            <a:ext cx="4824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0099"/>
                </a:solidFill>
              </a:rPr>
              <a:t>Immunofluorescence assay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2339975" y="5300663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0099"/>
                </a:solidFill>
              </a:rPr>
              <a:t>Immuno-electrophoresis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9750" y="4148138"/>
            <a:ext cx="649288" cy="144462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9" name="Right Arrow 8"/>
          <p:cNvSpPr/>
          <p:nvPr/>
        </p:nvSpPr>
        <p:spPr>
          <a:xfrm>
            <a:off x="1042988" y="4797425"/>
            <a:ext cx="647700" cy="142875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Right Arrow 9"/>
          <p:cNvSpPr/>
          <p:nvPr/>
        </p:nvSpPr>
        <p:spPr>
          <a:xfrm>
            <a:off x="1619250" y="5516563"/>
            <a:ext cx="647700" cy="144462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16395" name="Picture 11" descr="C:\cap\blood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81075"/>
            <a:ext cx="24780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C:\cap\separating serum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235825" y="908050"/>
            <a:ext cx="1611313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323850" y="5805488"/>
            <a:ext cx="835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C00000"/>
                </a:solidFill>
              </a:rPr>
              <a:t>It can detect early, prepatent and chronic infections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315" grpId="0"/>
      <p:bldP spid="13316" grpId="0"/>
      <p:bldP spid="13317" grpId="0"/>
      <p:bldP spid="13318" grpId="0"/>
      <p:bldP spid="13319" grpId="0"/>
      <p:bldP spid="8" grpId="0" animBg="1"/>
      <p:bldP spid="9" grpId="0" animBg="1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ELISA pla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>
          <a:xfrm>
            <a:off x="179388" y="1268413"/>
            <a:ext cx="1822450" cy="1368425"/>
          </a:xfrm>
        </p:spPr>
      </p:pic>
      <p:pic>
        <p:nvPicPr>
          <p:cNvPr id="37899" name="Picture 11" descr="elisa plat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>
          <a:xfrm>
            <a:off x="179388" y="4224338"/>
            <a:ext cx="1847850" cy="1223962"/>
          </a:xfrm>
        </p:spPr>
      </p:pic>
      <p:pic>
        <p:nvPicPr>
          <p:cNvPr id="37903" name="Picture 15" descr="indirect ELISA 4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7667625" y="1557338"/>
            <a:ext cx="115252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 descr="ELISA test -3"/>
          <p:cNvPicPr>
            <a:picLocks noChangeAspect="1" noChangeArrowheads="1"/>
          </p:cNvPicPr>
          <p:nvPr/>
        </p:nvPicPr>
        <p:blipFill>
          <a:blip r:embed="rId5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2124075" y="4295775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7" descr="ELISA test -2"/>
          <p:cNvPicPr>
            <a:picLocks noChangeAspect="1" noChangeArrowheads="1"/>
          </p:cNvPicPr>
          <p:nvPr/>
        </p:nvPicPr>
        <p:blipFill>
          <a:blip r:embed="rId6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3924300" y="4294188"/>
            <a:ext cx="12239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8" descr="ELISA test -1"/>
          <p:cNvPicPr>
            <a:picLocks noChangeAspect="1" noChangeArrowheads="1"/>
          </p:cNvPicPr>
          <p:nvPr/>
        </p:nvPicPr>
        <p:blipFill>
          <a:blip r:embed="rId7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5868988" y="4294188"/>
            <a:ext cx="115093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9" descr="ELISA test"/>
          <p:cNvPicPr>
            <a:picLocks noChangeAspect="1" noChangeArrowheads="1"/>
          </p:cNvPicPr>
          <p:nvPr/>
        </p:nvPicPr>
        <p:blipFill>
          <a:blip r:embed="rId8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7740650" y="4294188"/>
            <a:ext cx="11969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 descr="indirect ELISA 1"/>
          <p:cNvPicPr>
            <a:picLocks noChangeAspect="1" noChangeArrowheads="1"/>
          </p:cNvPicPr>
          <p:nvPr/>
        </p:nvPicPr>
        <p:blipFill>
          <a:blip r:embed="rId9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051050" y="1557338"/>
            <a:ext cx="1127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21" descr="indirect ELISA 2"/>
          <p:cNvPicPr>
            <a:picLocks noChangeAspect="1" noChangeArrowheads="1"/>
          </p:cNvPicPr>
          <p:nvPr/>
        </p:nvPicPr>
        <p:blipFill>
          <a:blip r:embed="rId10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922713" y="1555750"/>
            <a:ext cx="11541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203575" y="2133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5075238" y="2133600"/>
            <a:ext cx="646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6946900" y="21336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3348038" y="50863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5148263" y="50847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7092950" y="5084763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132138" y="17732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4932363" y="177323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6875463" y="17732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3203575" y="4725988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076825" y="47259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6948488" y="472598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179388" y="2636838"/>
            <a:ext cx="2592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Wells coated with </a:t>
            </a:r>
            <a:r>
              <a:rPr lang="en-US" sz="2400" i="1" dirty="0"/>
              <a:t>Fasciola </a:t>
            </a:r>
            <a:r>
              <a:rPr lang="en-US" sz="2400" dirty="0"/>
              <a:t>Ag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0" y="5445125"/>
            <a:ext cx="3600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Coating well with </a:t>
            </a:r>
            <a:r>
              <a:rPr lang="en-US" sz="2400" i="1" dirty="0"/>
              <a:t>Fasciola </a:t>
            </a:r>
            <a:r>
              <a:rPr lang="en-US" sz="2400" dirty="0"/>
              <a:t>monoclonal </a:t>
            </a:r>
            <a:r>
              <a:rPr lang="en-US" sz="2400" dirty="0" err="1"/>
              <a:t>Ab</a:t>
            </a:r>
            <a:endParaRPr lang="en-US" sz="2400" dirty="0"/>
          </a:p>
        </p:txBody>
      </p:sp>
      <p:pic>
        <p:nvPicPr>
          <p:cNvPr id="37930" name="Picture 42" descr="indirect ELISA 3"/>
          <p:cNvPicPr>
            <a:picLocks noChangeAspect="1" noChangeArrowheads="1"/>
          </p:cNvPicPr>
          <p:nvPr/>
        </p:nvPicPr>
        <p:blipFill>
          <a:blip r:embed="rId11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795963" y="1557338"/>
            <a:ext cx="115411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713787" cy="584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/>
              <a:t>Enzyme-linked Immunosorbent Assay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16238" y="2781300"/>
            <a:ext cx="6227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C00000"/>
                </a:solidFill>
              </a:rPr>
              <a:t>To detect anti-</a:t>
            </a:r>
            <a:r>
              <a:rPr lang="en-US" sz="2400" i="1">
                <a:solidFill>
                  <a:srgbClr val="C00000"/>
                </a:solidFill>
              </a:rPr>
              <a:t>Fasciola </a:t>
            </a:r>
            <a:r>
              <a:rPr lang="en-US" sz="2400">
                <a:solidFill>
                  <a:srgbClr val="C00000"/>
                </a:solidFill>
              </a:rPr>
              <a:t>Ab in patient’s serum</a:t>
            </a:r>
            <a:endParaRPr lang="ar-EG" sz="240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08400" y="5661025"/>
            <a:ext cx="543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C00000"/>
                </a:solidFill>
              </a:rPr>
              <a:t>To detect </a:t>
            </a:r>
            <a:r>
              <a:rPr lang="en-US" sz="2400" i="1" dirty="0">
                <a:solidFill>
                  <a:srgbClr val="C00000"/>
                </a:solidFill>
              </a:rPr>
              <a:t>Fasciola </a:t>
            </a:r>
            <a:r>
              <a:rPr lang="en-US" sz="2400" dirty="0">
                <a:solidFill>
                  <a:srgbClr val="C00000"/>
                </a:solidFill>
              </a:rPr>
              <a:t>Ag in patient’s stool </a:t>
            </a:r>
            <a:endParaRPr lang="ar-EG" sz="2400" dirty="0">
              <a:solidFill>
                <a:srgbClr val="C00000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3419475" y="5445125"/>
            <a:ext cx="360363" cy="9366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7" name="Right Brace 36"/>
          <p:cNvSpPr/>
          <p:nvPr/>
        </p:nvSpPr>
        <p:spPr>
          <a:xfrm>
            <a:off x="2700338" y="2709863"/>
            <a:ext cx="215900" cy="7191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319588" y="1882775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779838" y="909638"/>
            <a:ext cx="1439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Patient’s serum</a:t>
            </a:r>
            <a:endParaRPr lang="ar-EG" sz="240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64163" y="909638"/>
            <a:ext cx="1871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Ab linked to enzyme</a:t>
            </a:r>
            <a:endParaRPr lang="ar-EG" sz="2400"/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6191250" y="1882775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451725" y="1052513"/>
            <a:ext cx="1512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substrate</a:t>
            </a:r>
            <a:endParaRPr lang="ar-EG" sz="2400"/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8062913" y="1738313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979613" y="909638"/>
            <a:ext cx="1368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Fasciola Ag</a:t>
            </a:r>
            <a:endParaRPr lang="ar-EG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445544" y="1810544"/>
            <a:ext cx="363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195513" y="39338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MAb</a:t>
            </a:r>
            <a:endParaRPr lang="ar-EG" sz="2400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2446338" y="4619625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319588" y="4619625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6335713" y="461803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8135938" y="4546600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451725" y="3860800"/>
            <a:ext cx="1512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substrate</a:t>
            </a:r>
            <a:endParaRPr lang="ar-EG" sz="240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779838" y="3646488"/>
            <a:ext cx="1439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Patient’s stool</a:t>
            </a:r>
            <a:endParaRPr lang="ar-EG" sz="240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508625" y="3646488"/>
            <a:ext cx="1871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Ab linked to enzyme</a:t>
            </a:r>
            <a:endParaRPr lang="ar-EG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1" grpId="0" animBg="1"/>
      <p:bldP spid="37912" grpId="0" animBg="1"/>
      <p:bldP spid="37914" grpId="0" animBg="1"/>
      <p:bldP spid="37916" grpId="0" animBg="1"/>
      <p:bldP spid="37917" grpId="0" animBg="1"/>
      <p:bldP spid="37918" grpId="0" animBg="1"/>
      <p:bldP spid="37919" grpId="0"/>
      <p:bldP spid="37920" grpId="0"/>
      <p:bldP spid="37921" grpId="0"/>
      <p:bldP spid="37922" grpId="0"/>
      <p:bldP spid="37923" grpId="0"/>
      <p:bldP spid="37924" grpId="0"/>
      <p:bldP spid="37925" grpId="0"/>
      <p:bldP spid="37926" grpId="0"/>
      <p:bldP spid="34" grpId="0" animBg="1"/>
      <p:bldP spid="31" grpId="0"/>
      <p:bldP spid="33" grpId="0"/>
      <p:bldP spid="35" grpId="0" animBg="1"/>
      <p:bldP spid="37" grpId="0" animBg="1"/>
      <p:bldP spid="42" grpId="0"/>
      <p:bldP spid="44" grpId="0"/>
      <p:bldP spid="46" grpId="0"/>
      <p:bldP spid="48" grpId="0"/>
      <p:bldP spid="50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24863" cy="584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/>
              <a:t>Immunofluorescence assay</a:t>
            </a:r>
          </a:p>
        </p:txBody>
      </p:sp>
      <p:pic>
        <p:nvPicPr>
          <p:cNvPr id="15363" name="Picture 4" descr="F:\Text pictures\immunofluorescence  assay - Copy (3) - Copy - Copy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0825" y="1916113"/>
            <a:ext cx="3600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F:\Text pictures\immunofluorescence  assay - Copy (3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35150" y="1052513"/>
            <a:ext cx="477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F:\Text pictures\immunofluorescence  assay - Copy (3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5288" y="1125538"/>
            <a:ext cx="477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F:\Text pictures\immunofluorescence  assay - Copy (2)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79388" y="3213100"/>
            <a:ext cx="36099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F:\Text pictures\immunofluorescence  assay - Copy.jp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79388" y="4581525"/>
            <a:ext cx="36004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 descr="F:\Text pictures\immunofluorescence  assay - Copy (2) - Copy.jp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55650" y="2781300"/>
            <a:ext cx="5524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F:\Text pictures\immunofluorescence  assay - Copy (2) - Copy.jp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339975" y="2781300"/>
            <a:ext cx="5540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4300" y="1844675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Slide coated with </a:t>
            </a:r>
            <a:r>
              <a:rPr lang="en-US" sz="2400" i="1" dirty="0"/>
              <a:t>Fasciola </a:t>
            </a:r>
            <a:r>
              <a:rPr lang="en-US" sz="2400" dirty="0"/>
              <a:t>antigen </a:t>
            </a:r>
            <a:endParaRPr lang="ar-EG" sz="2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24300" y="908050"/>
            <a:ext cx="36718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Add drops of patient’s serum</a:t>
            </a:r>
            <a:endParaRPr lang="ar-EG" sz="2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8400" y="3141663"/>
            <a:ext cx="4608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Add fluorescene-labeled anti-antibody</a:t>
            </a:r>
            <a:endParaRPr lang="ar-EG" sz="2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08400" y="4941888"/>
            <a:ext cx="48244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Examine the slide using the fluorescence microscope</a:t>
            </a:r>
            <a:endParaRPr lang="ar-EG" sz="28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48263" y="2565400"/>
            <a:ext cx="1439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0099"/>
                </a:solidFill>
              </a:rPr>
              <a:t>wash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19700" y="4005263"/>
            <a:ext cx="1368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0099"/>
                </a:solidFill>
              </a:rPr>
              <a:t>wash</a:t>
            </a:r>
            <a:endParaRPr lang="ar-EG" sz="2800">
              <a:solidFill>
                <a:srgbClr val="000099"/>
              </a:solidFill>
            </a:endParaRPr>
          </a:p>
        </p:txBody>
      </p:sp>
      <p:pic>
        <p:nvPicPr>
          <p:cNvPr id="16" name="Picture 12" descr="C:\cap\separating serum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67625" y="981075"/>
            <a:ext cx="1271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naem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30000" contrast="48000"/>
          </a:blip>
          <a:srcRect/>
          <a:stretch>
            <a:fillRect/>
          </a:stretch>
        </p:blipFill>
        <p:spPr>
          <a:xfrm>
            <a:off x="1187450" y="2924175"/>
            <a:ext cx="2782888" cy="2505075"/>
          </a:xfrm>
        </p:spPr>
      </p:pic>
      <p:pic>
        <p:nvPicPr>
          <p:cNvPr id="52229" name="Picture 5" descr="eosinophili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>
          <a:xfrm>
            <a:off x="5292725" y="3141663"/>
            <a:ext cx="2767013" cy="193675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8888" y="2133600"/>
            <a:ext cx="2665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Anaemia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32363" y="1916113"/>
            <a:ext cx="3384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High eosinophilia (up to 80%)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23850" y="188913"/>
            <a:ext cx="8516938" cy="6334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spcBef>
                <a:spcPct val="20000"/>
              </a:spcBef>
              <a:defRPr/>
            </a:pPr>
            <a:r>
              <a:rPr lang="en-US" sz="3600" kern="0" dirty="0">
                <a:latin typeface="+mn-lt"/>
                <a:cs typeface="+mn-cs"/>
              </a:rPr>
              <a:t>Laboratory Diagnosis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1125538"/>
            <a:ext cx="4824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6600"/>
                </a:solidFill>
              </a:rPr>
              <a:t>III- </a:t>
            </a:r>
            <a:r>
              <a:rPr lang="en-US" sz="2800" u="sng">
                <a:solidFill>
                  <a:srgbClr val="006600"/>
                </a:solidFill>
              </a:rPr>
              <a:t>Blood Examination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F:\Helminths photos\percutaneous cholangiography 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19250" y="2133600"/>
            <a:ext cx="36210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642350" cy="719137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dirty="0" smtClean="0"/>
              <a:t>Diagnosis (continued)</a:t>
            </a:r>
          </a:p>
        </p:txBody>
      </p:sp>
      <p:pic>
        <p:nvPicPr>
          <p:cNvPr id="39956" name="Picture 20" descr="liver sona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>
          <a:xfrm>
            <a:off x="5364163" y="1989138"/>
            <a:ext cx="3514725" cy="2700337"/>
          </a:xfrm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23850" y="1196975"/>
            <a:ext cx="403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u="sng"/>
              <a:t>Radiological imaging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508625" y="4652963"/>
            <a:ext cx="331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Ultrasonography 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-180975" y="4724400"/>
            <a:ext cx="6084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Percutaneous cholangiography              </a:t>
            </a:r>
            <a:r>
              <a:rPr lang="ar-EG" sz="2800"/>
              <a:t>صبغة القنوات المرارية يتم حقنها عن طريق الجلد</a:t>
            </a:r>
            <a:endParaRPr lang="en-US" sz="2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388" y="2636838"/>
            <a:ext cx="16557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Dye is injected through the needle</a:t>
            </a:r>
            <a:endParaRPr lang="ar-EG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4" grpId="0"/>
      <p:bldP spid="3994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ERC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6000" contrast="42000"/>
          </a:blip>
          <a:srcRect/>
          <a:stretch>
            <a:fillRect/>
          </a:stretch>
        </p:blipFill>
        <p:spPr>
          <a:xfrm>
            <a:off x="179388" y="908050"/>
            <a:ext cx="4679950" cy="3048000"/>
          </a:xfrm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55650" y="4508500"/>
            <a:ext cx="7775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/>
              <a:t>Endoscopic retrograde cholangiography</a:t>
            </a:r>
            <a:r>
              <a:rPr lang="ar-EG" sz="3200"/>
              <a:t> </a:t>
            </a:r>
            <a:r>
              <a:rPr lang="en-US" sz="3200"/>
              <a:t>   </a:t>
            </a:r>
          </a:p>
          <a:p>
            <a:pPr algn="ctr" rtl="0">
              <a:spcBef>
                <a:spcPct val="50000"/>
              </a:spcBef>
            </a:pPr>
            <a:r>
              <a:rPr lang="ar-EG" sz="3200"/>
              <a:t>منظارمع أشعة بالصبغة لفحص القنوات المرارية</a:t>
            </a:r>
            <a:endParaRPr lang="en-US" sz="3200"/>
          </a:p>
        </p:txBody>
      </p:sp>
      <p:pic>
        <p:nvPicPr>
          <p:cNvPr id="47112" name="Picture 8" descr="endoscopic cholangiography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36000" contrast="18000"/>
          </a:blip>
          <a:srcRect/>
          <a:stretch>
            <a:fillRect/>
          </a:stretch>
        </p:blipFill>
        <p:spPr>
          <a:xfrm>
            <a:off x="4932363" y="765175"/>
            <a:ext cx="4067175" cy="3484563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7596188" y="2852738"/>
            <a:ext cx="288925" cy="2159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96188" y="3068638"/>
            <a:ext cx="360362" cy="2159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 descr="F:\Text pictures\trichostrong 1 - Copy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92725" y="2133600"/>
            <a:ext cx="3124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F:\Helminths photos\fasciola giga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836613"/>
            <a:ext cx="64928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Fasciola</a:t>
            </a:r>
            <a:r>
              <a:rPr lang="en-US" sz="32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causes  </a:t>
            </a:r>
            <a:r>
              <a:rPr lang="en-US" sz="36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Fascioliasis</a:t>
            </a: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836613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u="sng">
                <a:solidFill>
                  <a:srgbClr val="008000"/>
                </a:solidFill>
              </a:rPr>
              <a:t>Geog. Distribution</a:t>
            </a:r>
            <a:r>
              <a:rPr lang="en-US" sz="2400">
                <a:solidFill>
                  <a:srgbClr val="008000"/>
                </a:solidFill>
              </a:rPr>
              <a:t>:</a:t>
            </a:r>
            <a:endParaRPr lang="ar-EG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1196975"/>
            <a:ext cx="525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i="1">
                <a:solidFill>
                  <a:srgbClr val="000099"/>
                </a:solidFill>
              </a:rPr>
              <a:t>F.gigantica</a:t>
            </a:r>
            <a:r>
              <a:rPr lang="en-US" sz="2400" i="1">
                <a:solidFill>
                  <a:schemeClr val="accent2"/>
                </a:solidFill>
              </a:rPr>
              <a:t>  </a:t>
            </a:r>
            <a:r>
              <a:rPr lang="en-US" sz="2400"/>
              <a:t>cattle raising countries</a:t>
            </a:r>
            <a:endParaRPr lang="ar-EG" sz="2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1628775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i="1">
                <a:solidFill>
                  <a:srgbClr val="000099"/>
                </a:solidFill>
              </a:rPr>
              <a:t>F.hepatica  </a:t>
            </a:r>
            <a:r>
              <a:rPr lang="en-US" sz="2400"/>
              <a:t>sheep raising countries</a:t>
            </a:r>
            <a:endParaRPr lang="ar-EG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80063" y="1268413"/>
            <a:ext cx="172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C00000"/>
                </a:solidFill>
              </a:rPr>
              <a:t>Both </a:t>
            </a:r>
            <a:r>
              <a:rPr lang="en-US" sz="2400" dirty="0" smtClean="0">
                <a:solidFill>
                  <a:srgbClr val="C00000"/>
                </a:solidFill>
              </a:rPr>
              <a:t>exist</a:t>
            </a:r>
            <a:endParaRPr lang="ar-EG" sz="2400" dirty="0">
              <a:solidFill>
                <a:srgbClr val="C00000"/>
              </a:solidFill>
            </a:endParaRPr>
          </a:p>
        </p:txBody>
      </p:sp>
      <p:pic>
        <p:nvPicPr>
          <p:cNvPr id="36866" name="Picture 2" descr="F:\Helminths photos\F.hepatic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908050"/>
            <a:ext cx="7524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388" y="2133600"/>
            <a:ext cx="1873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u="sng">
                <a:solidFill>
                  <a:srgbClr val="006600"/>
                </a:solidFill>
              </a:rPr>
              <a:t>Final Host</a:t>
            </a:r>
            <a:r>
              <a:rPr lang="en-US" sz="240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2997200"/>
            <a:ext cx="140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u="sng">
                <a:solidFill>
                  <a:srgbClr val="006600"/>
                </a:solidFill>
              </a:rPr>
              <a:t>Habitat</a:t>
            </a:r>
            <a:r>
              <a:rPr lang="en-US" sz="240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3860800"/>
            <a:ext cx="2700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u="sng">
                <a:solidFill>
                  <a:srgbClr val="006600"/>
                </a:solidFill>
              </a:rPr>
              <a:t>Diagnostic stage</a:t>
            </a:r>
            <a:r>
              <a:rPr lang="en-US" sz="240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9388" y="4797425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u="sng">
                <a:solidFill>
                  <a:srgbClr val="006600"/>
                </a:solidFill>
              </a:rPr>
              <a:t>Infective stage</a:t>
            </a:r>
            <a:r>
              <a:rPr lang="en-US" sz="2400">
                <a:solidFill>
                  <a:srgbClr val="006600"/>
                </a:solidFill>
              </a:rPr>
              <a:t>: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352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/>
              <a:t>encysted metacercaria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88" y="5589588"/>
            <a:ext cx="2592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u="sng">
                <a:solidFill>
                  <a:srgbClr val="006600"/>
                </a:solidFill>
              </a:rPr>
              <a:t>Mode of infection</a:t>
            </a:r>
            <a:r>
              <a:rPr lang="en-US" sz="240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9388" y="6022975"/>
            <a:ext cx="68405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/>
              <a:t>ingestion of contaminated raw green vegetables or water</a:t>
            </a:r>
          </a:p>
        </p:txBody>
      </p:sp>
      <p:sp>
        <p:nvSpPr>
          <p:cNvPr id="7185" name="TextBox 42"/>
          <p:cNvSpPr txBox="1">
            <a:spLocks noChangeArrowheads="1"/>
          </p:cNvSpPr>
          <p:nvPr/>
        </p:nvSpPr>
        <p:spPr bwMode="auto">
          <a:xfrm>
            <a:off x="323850" y="4221163"/>
            <a:ext cx="208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egg in stool</a:t>
            </a:r>
            <a:endParaRPr lang="ar-EG" sz="2400"/>
          </a:p>
        </p:txBody>
      </p:sp>
      <p:sp>
        <p:nvSpPr>
          <p:cNvPr id="7186" name="TextBox 43"/>
          <p:cNvSpPr txBox="1">
            <a:spLocks noChangeArrowheads="1"/>
          </p:cNvSpPr>
          <p:nvPr/>
        </p:nvSpPr>
        <p:spPr bwMode="auto">
          <a:xfrm>
            <a:off x="250825" y="3357563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bile ducts of the liver</a:t>
            </a:r>
            <a:endParaRPr lang="ar-EG" sz="2400"/>
          </a:p>
        </p:txBody>
      </p:sp>
      <p:sp>
        <p:nvSpPr>
          <p:cNvPr id="7187" name="TextBox 44"/>
          <p:cNvSpPr txBox="1">
            <a:spLocks noChangeArrowheads="1"/>
          </p:cNvSpPr>
          <p:nvPr/>
        </p:nvSpPr>
        <p:spPr bwMode="auto">
          <a:xfrm>
            <a:off x="252413" y="2492375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man, herbivorous animals</a:t>
            </a:r>
            <a:endParaRPr lang="ar-EG" sz="2400"/>
          </a:p>
        </p:txBody>
      </p:sp>
      <p:pic>
        <p:nvPicPr>
          <p:cNvPr id="44" name="Picture 29" descr="Fasciola eg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lum bright="-40000" contrast="66000"/>
          </a:blip>
          <a:srcRect/>
          <a:stretch>
            <a:fillRect/>
          </a:stretch>
        </p:blipFill>
        <p:spPr>
          <a:xfrm>
            <a:off x="2411413" y="4292600"/>
            <a:ext cx="377825" cy="720725"/>
          </a:xfrm>
          <a:noFill/>
        </p:spPr>
      </p:pic>
      <p:pic>
        <p:nvPicPr>
          <p:cNvPr id="24" name="Picture 20" descr="Fas 6"/>
          <p:cNvPicPr>
            <a:picLocks noChangeAspect="1" noChangeArrowheads="1"/>
          </p:cNvPicPr>
          <p:nvPr/>
        </p:nvPicPr>
        <p:blipFill>
          <a:blip r:embed="rId6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3492500" y="5229225"/>
            <a:ext cx="361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geen salad"/>
          <p:cNvPicPr>
            <a:picLocks noChangeAspect="1" noChangeArrowheads="1"/>
          </p:cNvPicPr>
          <p:nvPr/>
        </p:nvPicPr>
        <p:blipFill>
          <a:blip r:embed="rId7" cstate="print">
            <a:lum bright="-12000" contrast="6000"/>
          </a:blip>
          <a:srcRect/>
          <a:stretch>
            <a:fillRect/>
          </a:stretch>
        </p:blipFill>
        <p:spPr bwMode="auto">
          <a:xfrm>
            <a:off x="6811963" y="5127625"/>
            <a:ext cx="20812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8316913" y="5805488"/>
            <a:ext cx="71437" cy="7143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7380288" y="5661025"/>
            <a:ext cx="71437" cy="714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7956550" y="5876925"/>
            <a:ext cx="71438" cy="714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" name="Right Brace 28"/>
          <p:cNvSpPr/>
          <p:nvPr/>
        </p:nvSpPr>
        <p:spPr>
          <a:xfrm>
            <a:off x="5435600" y="1341438"/>
            <a:ext cx="360363" cy="71913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7196" name="Picture 28" descr="F:\Helminths photos\biliary system - Copy.jp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03575" y="3213100"/>
            <a:ext cx="19304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067175" y="4149725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31" name="Picture 20" descr="Fas 6"/>
          <p:cNvPicPr>
            <a:picLocks noChangeAspect="1" noChangeArrowheads="1"/>
          </p:cNvPicPr>
          <p:nvPr/>
        </p:nvPicPr>
        <p:blipFill>
          <a:blip r:embed="rId6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5795963" y="2781300"/>
            <a:ext cx="1444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" descr="Fas 6"/>
          <p:cNvPicPr>
            <a:picLocks noChangeAspect="1" noChangeArrowheads="1"/>
          </p:cNvPicPr>
          <p:nvPr/>
        </p:nvPicPr>
        <p:blipFill>
          <a:blip r:embed="rId6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5435600" y="4149725"/>
            <a:ext cx="1444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" descr="Fas 6"/>
          <p:cNvPicPr>
            <a:picLocks noChangeAspect="1" noChangeArrowheads="1"/>
          </p:cNvPicPr>
          <p:nvPr/>
        </p:nvPicPr>
        <p:blipFill>
          <a:blip r:embed="rId6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5867400" y="4652963"/>
            <a:ext cx="1444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0" descr="Fas 6"/>
          <p:cNvPicPr>
            <a:picLocks noChangeAspect="1" noChangeArrowheads="1"/>
          </p:cNvPicPr>
          <p:nvPr/>
        </p:nvPicPr>
        <p:blipFill>
          <a:blip r:embed="rId6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5219700" y="4652963"/>
            <a:ext cx="14446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0" descr="Fas 6"/>
          <p:cNvPicPr>
            <a:picLocks noChangeAspect="1" noChangeArrowheads="1"/>
          </p:cNvPicPr>
          <p:nvPr/>
        </p:nvPicPr>
        <p:blipFill>
          <a:blip r:embed="rId6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5948363" y="2933700"/>
            <a:ext cx="1444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7185" grpId="0"/>
      <p:bldP spid="7186" grpId="0"/>
      <p:bldP spid="7187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91512" cy="561975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Treatment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836613"/>
            <a:ext cx="8208912" cy="46037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Triclabendazole , </a:t>
            </a:r>
            <a:r>
              <a:rPr lang="en-US" sz="2800" dirty="0" smtClean="0">
                <a:solidFill>
                  <a:srgbClr val="7030A0"/>
                </a:solidFill>
              </a:rPr>
              <a:t>Bithionol  OR</a:t>
            </a:r>
            <a:r>
              <a:rPr lang="en-US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Praziquantel</a:t>
            </a:r>
            <a:endParaRPr lang="en-US" sz="2800" dirty="0" smtClean="0">
              <a:solidFill>
                <a:srgbClr val="003399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280400" cy="579437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3200"/>
              <a:t>Prevention and Control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5445125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- Snail control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2276475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- Mass treatment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2852738"/>
            <a:ext cx="4752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- Proper washing or cooking of aquatic vegetations</a:t>
            </a:r>
            <a:endParaRPr lang="ar-EG" sz="280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3716338"/>
            <a:ext cx="4679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Soaking of vegetables in vinegar or potassium permanganate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4652963"/>
            <a:ext cx="3600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000099"/>
                </a:solidFill>
              </a:rPr>
              <a:t>- Safe water supply</a:t>
            </a:r>
            <a:endParaRPr lang="ar-EG" sz="2800">
              <a:solidFill>
                <a:srgbClr val="000099"/>
              </a:solidFill>
            </a:endParaRPr>
          </a:p>
        </p:txBody>
      </p:sp>
      <p:pic>
        <p:nvPicPr>
          <p:cNvPr id="25608" name="Picture 8" descr="F:\Helminths photos\Web safe water supply - 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508500"/>
            <a:ext cx="8636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F:\Helminths photos\Lymnaea sna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373688"/>
            <a:ext cx="7747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C:\Users\azza\Desktop\green vegetab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4175"/>
            <a:ext cx="33543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6" grpId="0" animBg="1"/>
      <p:bldP spid="8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24863" cy="706437"/>
          </a:xfr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dirty="0" smtClean="0"/>
              <a:t>Parasitic </a:t>
            </a:r>
            <a:r>
              <a:rPr lang="en-US" sz="3600" dirty="0" err="1" smtClean="0"/>
              <a:t>Pharyngitis</a:t>
            </a:r>
            <a:r>
              <a:rPr lang="en-US" sz="3600" dirty="0" smtClean="0"/>
              <a:t> or </a:t>
            </a:r>
            <a:r>
              <a:rPr lang="en-US" sz="3600" dirty="0" err="1" smtClean="0"/>
              <a:t>Halzoun</a:t>
            </a:r>
            <a:r>
              <a:rPr lang="en-US" sz="3600" dirty="0" smtClean="0"/>
              <a:t> 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8640762" cy="2159000"/>
          </a:xfrm>
        </p:spPr>
        <p:txBody>
          <a:bodyPr/>
          <a:lstStyle/>
          <a:p>
            <a:pPr algn="l" rtl="0" eaLnBrk="1" hangingPunct="1"/>
            <a:r>
              <a:rPr lang="en-US" sz="2800" dirty="0" smtClean="0"/>
              <a:t>A condition caused by ingestion of fresh RAW sheep and goat livers infected with </a:t>
            </a:r>
            <a:r>
              <a:rPr lang="en-US" sz="2800" i="1" dirty="0" smtClean="0">
                <a:solidFill>
                  <a:srgbClr val="CC0000"/>
                </a:solidFill>
              </a:rPr>
              <a:t>Fasciola.</a:t>
            </a:r>
            <a:endParaRPr lang="en-US" sz="2800" dirty="0" smtClean="0">
              <a:solidFill>
                <a:srgbClr val="CC0000"/>
              </a:solidFill>
            </a:endParaRPr>
          </a:p>
          <a:p>
            <a:pPr algn="l" rtl="0" eaLnBrk="1" hangingPunct="1"/>
            <a:r>
              <a:rPr lang="en-US" sz="2800" dirty="0" smtClean="0"/>
              <a:t>A condition caused by </a:t>
            </a:r>
            <a:r>
              <a:rPr lang="en-US" sz="2800" i="1" dirty="0" err="1" smtClean="0">
                <a:solidFill>
                  <a:srgbClr val="CC0000"/>
                </a:solidFill>
              </a:rPr>
              <a:t>Linguatula</a:t>
            </a:r>
            <a:r>
              <a:rPr lang="en-US" sz="2800" i="1" dirty="0" smtClean="0">
                <a:solidFill>
                  <a:srgbClr val="CC0000"/>
                </a:solidFill>
              </a:rPr>
              <a:t> </a:t>
            </a:r>
            <a:r>
              <a:rPr lang="en-US" sz="2800" i="1" dirty="0" err="1" smtClean="0">
                <a:solidFill>
                  <a:srgbClr val="CC0000"/>
                </a:solidFill>
              </a:rPr>
              <a:t>serrata</a:t>
            </a:r>
            <a:r>
              <a:rPr lang="en-US" sz="2800" dirty="0" smtClean="0"/>
              <a:t> found in the nasal and respiratory passages of the dog.</a:t>
            </a:r>
          </a:p>
          <a:p>
            <a:pPr algn="l" rtl="0"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26631" name="Picture 7" descr="dog on gra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3429000"/>
            <a:ext cx="1871663" cy="1498600"/>
          </a:xfrm>
        </p:spPr>
      </p:pic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092950" y="4005263"/>
            <a:ext cx="1444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6948488" y="45815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7164388" y="45085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8604250" y="45815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7092950" y="47244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532813" y="47974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6642" name="Picture 18" descr="linguatula serrata 2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</a:blip>
          <a:srcRect/>
          <a:stretch>
            <a:fillRect/>
          </a:stretch>
        </p:blipFill>
        <p:spPr bwMode="auto">
          <a:xfrm>
            <a:off x="7235825" y="2997200"/>
            <a:ext cx="1152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95288" y="5445125"/>
            <a:ext cx="842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Nymphs</a:t>
            </a:r>
            <a:r>
              <a:rPr lang="en-US" sz="2800"/>
              <a:t> are developed in </a:t>
            </a:r>
            <a:r>
              <a:rPr lang="en-US" sz="2800">
                <a:solidFill>
                  <a:srgbClr val="000099"/>
                </a:solidFill>
              </a:rPr>
              <a:t>viscera</a:t>
            </a:r>
            <a:r>
              <a:rPr lang="en-US" sz="2800"/>
              <a:t> of sheep &amp; goats</a:t>
            </a:r>
          </a:p>
        </p:txBody>
      </p:sp>
      <p:pic>
        <p:nvPicPr>
          <p:cNvPr id="26656" name="Picture 32" descr="goat 1"/>
          <p:cNvPicPr>
            <a:picLocks noChangeAspect="1" noChangeArrowheads="1"/>
          </p:cNvPicPr>
          <p:nvPr/>
        </p:nvPicPr>
        <p:blipFill>
          <a:blip r:embed="rId4" cstate="print">
            <a:lum bright="24000" contrast="42000"/>
          </a:blip>
          <a:srcRect/>
          <a:stretch>
            <a:fillRect/>
          </a:stretch>
        </p:blipFill>
        <p:spPr bwMode="auto">
          <a:xfrm>
            <a:off x="323850" y="3381375"/>
            <a:ext cx="237648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Picture 34" descr="sheep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lum bright="6000" contrast="18000"/>
          </a:blip>
          <a:srcRect/>
          <a:stretch>
            <a:fillRect/>
          </a:stretch>
        </p:blipFill>
        <p:spPr>
          <a:xfrm>
            <a:off x="2843213" y="2997200"/>
            <a:ext cx="3889375" cy="2354263"/>
          </a:xfrm>
        </p:spPr>
      </p:pic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5003800" y="472440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4932363" y="3573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4427538" y="472440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5795963" y="342900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059113" y="479742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6227763" y="501332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1908175" y="47244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2195513" y="47974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5219700" y="3716338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2339975" y="45085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12088" y="981075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200"/>
              <a:t>(</a:t>
            </a:r>
            <a:r>
              <a:rPr lang="ar-EG" sz="3200"/>
              <a:t>(نيئة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5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60" grpId="0" animBg="1"/>
      <p:bldP spid="26661" grpId="0" animBg="1"/>
      <p:bldP spid="26662" grpId="0" animBg="1"/>
      <p:bldP spid="26663" grpId="0" animBg="1"/>
      <p:bldP spid="26664" grpId="0" animBg="1"/>
      <p:bldP spid="26665" grpId="0" animBg="1"/>
      <p:bldP spid="26666" grpId="0" animBg="1"/>
      <p:bldP spid="26667" grpId="0" animBg="1"/>
      <p:bldP spid="26668" grpId="0" animBg="1"/>
      <p:bldP spid="26669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4284663" cy="55435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- </a:t>
            </a:r>
            <a:r>
              <a:rPr lang="en-US" sz="2800" u="sng" smtClean="0"/>
              <a:t>Mode of infection</a:t>
            </a:r>
            <a:r>
              <a:rPr lang="en-US" sz="2800" smtClean="0"/>
              <a:t>: 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Man becomes infected by eating improperly cooked </a:t>
            </a:r>
            <a:r>
              <a:rPr lang="en-US" sz="2400" smtClean="0">
                <a:solidFill>
                  <a:srgbClr val="008000"/>
                </a:solidFill>
              </a:rPr>
              <a:t>infected viscera</a:t>
            </a:r>
            <a:r>
              <a:rPr lang="en-US" sz="2400" smtClean="0"/>
              <a:t> of sheep, goats and rabbits containing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000099"/>
                </a:solidFill>
              </a:rPr>
              <a:t>nymphal</a:t>
            </a:r>
            <a:r>
              <a:rPr lang="en-US" sz="2400" smtClean="0"/>
              <a:t> stage.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1400" smtClean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-  </a:t>
            </a:r>
            <a:r>
              <a:rPr lang="en-US" sz="2800" u="sng" smtClean="0"/>
              <a:t>Treatment</a:t>
            </a:r>
            <a:r>
              <a:rPr lang="en-US" sz="2800" smtClean="0"/>
              <a:t>: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3333FF"/>
                </a:solidFill>
              </a:rPr>
              <a:t>     </a:t>
            </a:r>
            <a:r>
              <a:rPr lang="en-US" sz="2400" smtClean="0">
                <a:solidFill>
                  <a:srgbClr val="000099"/>
                </a:solidFill>
              </a:rPr>
              <a:t>Gargling with alcoholic 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00099"/>
                </a:solidFill>
              </a:rPr>
              <a:t>     drinks, emetics.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000099"/>
                </a:solidFill>
              </a:rPr>
              <a:t>     Tracheostomy.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1400" smtClean="0">
              <a:solidFill>
                <a:srgbClr val="000099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-  </a:t>
            </a:r>
            <a:r>
              <a:rPr lang="en-US" sz="2800" u="sng" smtClean="0"/>
              <a:t>Control</a:t>
            </a:r>
            <a:r>
              <a:rPr lang="en-US" sz="2800" smtClean="0"/>
              <a:t>: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</a:t>
            </a:r>
            <a:r>
              <a:rPr lang="en-US" sz="2400" smtClean="0">
                <a:solidFill>
                  <a:srgbClr val="000099"/>
                </a:solidFill>
              </a:rPr>
              <a:t>Proper cooking of animals tissue.</a:t>
            </a:r>
          </a:p>
        </p:txBody>
      </p:sp>
      <p:pic>
        <p:nvPicPr>
          <p:cNvPr id="31756" name="Picture 12" descr="sheep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6948488" y="620713"/>
            <a:ext cx="1943100" cy="1828800"/>
          </a:xfrm>
        </p:spPr>
      </p:pic>
      <p:pic>
        <p:nvPicPr>
          <p:cNvPr id="31759" name="Picture 15" descr="Development of halzoun"/>
          <p:cNvPicPr>
            <a:picLocks noChangeAspect="1" noChangeArrowheads="1"/>
          </p:cNvPicPr>
          <p:nvPr/>
        </p:nvPicPr>
        <p:blipFill>
          <a:blip r:embed="rId3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4140200" y="260350"/>
            <a:ext cx="2957513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4572000" y="1052513"/>
            <a:ext cx="215900" cy="1444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6227763" y="4868863"/>
            <a:ext cx="217487" cy="1444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24300" y="263683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Healthy liver</a:t>
            </a:r>
          </a:p>
        </p:txBody>
      </p:sp>
      <p:pic>
        <p:nvPicPr>
          <p:cNvPr id="31767" name="Picture 23" descr="goat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>
          <a:xfrm>
            <a:off x="7092950" y="2997200"/>
            <a:ext cx="1800225" cy="1289050"/>
          </a:xfr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659563" y="188913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Infected sheep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04025" y="25654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Infected goats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875463" y="4581525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Infected rabbit</a:t>
            </a:r>
          </a:p>
        </p:txBody>
      </p:sp>
      <p:pic>
        <p:nvPicPr>
          <p:cNvPr id="31758" name="Picture 14" descr="rabbit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7019925" y="5013325"/>
            <a:ext cx="19446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12"/>
          <p:cNvSpPr txBox="1">
            <a:spLocks noChangeArrowheads="1"/>
          </p:cNvSpPr>
          <p:nvPr/>
        </p:nvSpPr>
        <p:spPr bwMode="auto">
          <a:xfrm>
            <a:off x="3851275" y="549275"/>
            <a:ext cx="1296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0099"/>
                </a:solidFill>
              </a:rPr>
              <a:t>nymph</a:t>
            </a:r>
            <a:endParaRPr lang="ar-EG" sz="2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0023 C 0.03993 -0.00347 0.06667 -0.00648 0.08524 -0.00718 C 0.10382 -0.00787 0.11649 -0.00579 0.12483 -0.0044 C 0.13316 -0.00301 0.12847 -0.00694 0.13524 0.00116 C 0.14201 0.00926 0.15868 0.02338 0.16545 0.04421 C 0.17222 0.06505 0.17344 0.0875 0.17587 0.12616 C 0.1783 0.16482 0.17917 0.2044 0.18004 0.27616 C 0.1809 0.34792 0.1809 0.50972 0.18108 0.55648 " pathEditMode="relative" ptsTypes="aaaaaaaA">
                                      <p:cBhvr>
                                        <p:cTn id="65" dur="5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C 0.00156 -0.16829 0.00312 -0.33635 -0.00295 -0.42685 C -0.00886 -0.5176 -0.02222 -0.53079 -0.03542 -0.54375 " pathEditMode="relative" rAng="0" ptsTypes="aaA">
                                      <p:cBhvr>
                                        <p:cTn id="75" dur="5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7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7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7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61" grpId="1" animBg="1"/>
      <p:bldP spid="31761" grpId="2" animBg="1"/>
      <p:bldP spid="31764" grpId="0" animBg="1"/>
      <p:bldP spid="31764" grpId="1" animBg="1"/>
      <p:bldP spid="31765" grpId="0"/>
      <p:bldP spid="10" grpId="0"/>
      <p:bldP spid="256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7164388" y="1989138"/>
            <a:ext cx="1517650" cy="1033462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971550" y="1557338"/>
            <a:ext cx="1447800" cy="1323975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3076" name="Picture 4" descr="development of Fasciola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3203575" y="765175"/>
            <a:ext cx="28606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iver"/>
          <p:cNvPicPr>
            <a:picLocks noChangeAspect="1" noChangeArrowheads="1"/>
          </p:cNvPicPr>
          <p:nvPr/>
        </p:nvPicPr>
        <p:blipFill>
          <a:blip r:embed="rId3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3348038" y="1341438"/>
            <a:ext cx="7937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Fas 2"/>
          <p:cNvPicPr>
            <a:picLocks noChangeAspect="1" noChangeArrowheads="1"/>
          </p:cNvPicPr>
          <p:nvPr/>
        </p:nvPicPr>
        <p:blipFill>
          <a:blip r:embed="rId4" cstate="print">
            <a:lum bright="-36000" contrast="78000"/>
          </a:blip>
          <a:srcRect/>
          <a:stretch>
            <a:fillRect/>
          </a:stretch>
        </p:blipFill>
        <p:spPr bwMode="auto">
          <a:xfrm>
            <a:off x="5795963" y="5805488"/>
            <a:ext cx="439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3563938" y="1484313"/>
            <a:ext cx="215900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3080" name="Picture 8" descr="digested liver"/>
          <p:cNvPicPr>
            <a:picLocks noChangeAspect="1" noChangeArrowheads="1"/>
          </p:cNvPicPr>
          <p:nvPr/>
        </p:nvPicPr>
        <p:blipFill>
          <a:blip r:embed="rId5" cstate="print">
            <a:lum bright="-48000" contrast="72000"/>
          </a:blip>
          <a:srcRect/>
          <a:stretch>
            <a:fillRect/>
          </a:stretch>
        </p:blipFill>
        <p:spPr bwMode="auto">
          <a:xfrm>
            <a:off x="4859338" y="4581525"/>
            <a:ext cx="674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evelopment of halzoun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323850" y="908050"/>
            <a:ext cx="30257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liver"/>
          <p:cNvPicPr>
            <a:picLocks noChangeAspect="1" noChangeArrowheads="1"/>
          </p:cNvPicPr>
          <p:nvPr/>
        </p:nvPicPr>
        <p:blipFill>
          <a:blip r:embed="rId3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250825" y="1412875"/>
            <a:ext cx="936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539750" y="1557338"/>
            <a:ext cx="215900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3084" name="Picture 12" descr="development of Fasciola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/>
          <a:stretch>
            <a:fillRect/>
          </a:stretch>
        </p:blipFill>
        <p:spPr bwMode="auto">
          <a:xfrm>
            <a:off x="6213475" y="765175"/>
            <a:ext cx="29305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Fas 6"/>
          <p:cNvPicPr>
            <a:picLocks noChangeAspect="1" noChangeArrowheads="1"/>
          </p:cNvPicPr>
          <p:nvPr/>
        </p:nvPicPr>
        <p:blipFill>
          <a:blip r:embed="rId6" cstate="print">
            <a:lum bright="-30000" contrast="66000"/>
          </a:blip>
          <a:srcRect/>
          <a:stretch>
            <a:fillRect/>
          </a:stretch>
        </p:blipFill>
        <p:spPr bwMode="auto">
          <a:xfrm>
            <a:off x="6948488" y="1412875"/>
            <a:ext cx="12541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6659563" y="3284538"/>
            <a:ext cx="20002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7019925" y="4005263"/>
            <a:ext cx="69850" cy="287337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6877050" y="3644900"/>
            <a:ext cx="69850" cy="1143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3089" name="Picture 17" descr="Fas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-36000" contrast="78000"/>
          </a:blip>
          <a:srcRect/>
          <a:stretch>
            <a:fillRect/>
          </a:stretch>
        </p:blipFill>
        <p:spPr>
          <a:xfrm>
            <a:off x="8532813" y="5805488"/>
            <a:ext cx="436562" cy="647700"/>
          </a:xfrm>
        </p:spPr>
      </p:pic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6804025" y="508476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79388" y="602138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Fascioliasis</a:t>
            </a:r>
            <a:r>
              <a:rPr lang="en-US" sz="28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68538" y="5734050"/>
            <a:ext cx="1943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False fascioliasis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140200" y="5949950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Halzoun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0" y="1844675"/>
            <a:ext cx="1619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Ingestion of Infected </a:t>
            </a:r>
            <a:r>
              <a:rPr lang="en-US" sz="2400">
                <a:solidFill>
                  <a:srgbClr val="000099"/>
                </a:solidFill>
              </a:rPr>
              <a:t>raw</a:t>
            </a:r>
            <a:r>
              <a:rPr lang="en-US" sz="2400"/>
              <a:t> </a:t>
            </a:r>
            <a:r>
              <a:rPr lang="en-US" sz="2400">
                <a:solidFill>
                  <a:srgbClr val="000099"/>
                </a:solidFill>
              </a:rPr>
              <a:t>liver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987675" y="1700213"/>
            <a:ext cx="1944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Ingestion of infected </a:t>
            </a:r>
            <a:r>
              <a:rPr lang="en-US" sz="2400">
                <a:solidFill>
                  <a:srgbClr val="000099"/>
                </a:solidFill>
              </a:rPr>
              <a:t>cooked</a:t>
            </a:r>
            <a:r>
              <a:rPr lang="en-US" sz="2400"/>
              <a:t> </a:t>
            </a:r>
            <a:r>
              <a:rPr lang="en-US" sz="2400">
                <a:solidFill>
                  <a:srgbClr val="000099"/>
                </a:solidFill>
              </a:rPr>
              <a:t>liver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011863" y="1628775"/>
            <a:ext cx="2087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Ingestion of </a:t>
            </a:r>
            <a:r>
              <a:rPr lang="en-US" sz="2400" dirty="0">
                <a:solidFill>
                  <a:srgbClr val="000099"/>
                </a:solidFill>
              </a:rPr>
              <a:t>encysted metacercaria</a:t>
            </a: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611188" y="1268413"/>
            <a:ext cx="730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79388" y="620713"/>
            <a:ext cx="1223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dirty="0"/>
              <a:t>Adult </a:t>
            </a:r>
            <a:r>
              <a:rPr lang="en-US" sz="2000" i="1" dirty="0"/>
              <a:t>Fasciola</a:t>
            </a:r>
            <a:endParaRPr lang="en-US" sz="2000" dirty="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V="1">
            <a:off x="3635375" y="1196975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916238" y="549275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dirty="0"/>
              <a:t>Adult </a:t>
            </a:r>
            <a:r>
              <a:rPr lang="en-US" sz="2000" i="1" dirty="0"/>
              <a:t>Fasciola</a:t>
            </a:r>
            <a:endParaRPr lang="en-US" sz="2000" dirty="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987675" y="188913"/>
            <a:ext cx="3097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False fascioliasis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250825" y="2924175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Healthy liver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3059113" y="2852738"/>
            <a:ext cx="2017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Healthy liver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795963" y="2781300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Diseased liver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011863" y="5734050"/>
            <a:ext cx="1223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i="1" dirty="0"/>
              <a:t>Fasciola </a:t>
            </a:r>
            <a:r>
              <a:rPr lang="en-US" dirty="0"/>
              <a:t>egg in stool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7451725" y="5734050"/>
            <a:ext cx="1223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i="1" dirty="0"/>
              <a:t>Fasciola </a:t>
            </a:r>
            <a:r>
              <a:rPr lang="en-US" dirty="0"/>
              <a:t>egg in stool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2987824" y="5734050"/>
            <a:ext cx="1152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dirty="0"/>
              <a:t>No eggs in stool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4 C 0.04132 -0.00024 0.08282 4.07407E-6 0.10313 -0.00024 C 0.12344 -0.00047 0.11129 -0.00301 0.12188 -0.00162 C 0.13247 -0.00024 0.1592 0.00648 0.16667 0.0081 " pathEditMode="relative" ptsTypes="aaaA">
                                      <p:cBhvr>
                                        <p:cTn id="9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1233 -0.00116 0.02465 -0.00232 0.03438 -0.00278 C 0.0441 -0.00324 0.05139 -0.00255 0.05833 -0.00278 C 0.06528 -0.00301 0.07066 -0.0044 0.07604 -0.00417 C 0.08142 -0.00394 0.08507 -0.00348 0.09063 -0.00139 C 0.09618 0.00069 0.10469 0.00509 0.10938 0.00833 C 0.11406 0.01157 0.1158 0.01435 0.11875 0.01805 C 0.1217 0.02176 0.125 0.02685 0.12708 0.03055 C 0.12917 0.03426 0.12986 0.03657 0.13125 0.04027 C 0.13264 0.04398 0.1342 0.04861 0.13542 0.05277 C 0.13663 0.05694 0.13785 0.05694 0.13854 0.06527 C 0.13924 0.07361 0.13872 0.09004 0.13958 0.10277 C 0.14045 0.11551 0.1434 0.13009 0.14375 0.14166 C 0.1441 0.15324 0.14132 0.15509 0.14167 0.17222 C 0.14201 0.18935 0.14514 0.22754 0.14583 0.24444 C 0.14653 0.26134 0.14583 0.26412 0.14583 0.27361 C 0.14583 0.2831 0.14566 0.29236 0.14583 0.30139 C 0.14601 0.31041 0.14705 0.31852 0.14688 0.32777 C 0.1467 0.33703 0.14514 0.35 0.14479 0.35694 C 0.14444 0.36389 0.14462 0.3618 0.14479 0.36944 C 0.14497 0.37708 0.14514 0.39143 0.14583 0.40277 C 0.14653 0.41412 0.14913 0.42801 0.14896 0.4375 C 0.14878 0.44699 0.14809 0.45416 0.14479 0.45972 C 0.14149 0.46527 0.13576 0.46782 0.12917 0.47083 C 0.12257 0.47384 0.11233 0.47754 0.10521 0.47777 C 0.09809 0.47801 0.09115 0.47592 0.08646 0.47222 C 0.08177 0.46852 0.07986 0.45972 0.07708 0.45555 C 0.07431 0.45139 0.0724 0.44953 0.06979 0.44722 C 0.06719 0.4449 0.06441 0.44398 0.06146 0.44166 C 0.05851 0.43935 0.05538 0.43472 0.05208 0.43333 C 0.04878 0.43194 0.04514 0.4331 0.04167 0.43333 C 0.03819 0.43356 0.03472 0.43356 0.03125 0.43472 C 0.02778 0.43588 0.02517 0.4368 0.02083 0.44027 C 0.01649 0.44375 0.00885 0.45092 0.00521 0.45555 C 0.00156 0.46018 0.00069 0.46365 -0.00104 0.46805 C -0.00278 0.47245 -0.00417 0.47361 -0.00521 0.48194 C -0.00625 0.49027 -0.00764 0.51088 -0.00729 0.51805 C -0.00694 0.52523 -0.00382 0.52384 -0.00312 0.525 " pathEditMode="relative" ptsTypes="aaaaaaaaaaaaaaaaaaaaaaaaaaaaaaaaaaaaaA">
                                      <p:cBhvr>
                                        <p:cTn id="113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96296E-6 C -0.01683 0.00579 -0.0335 0.0118 -0.04722 0.00555 C -0.06093 -0.0007 -0.07552 -0.01736 -0.08194 -0.03704 C -0.08836 -0.05671 -0.08524 -0.08357 -0.08611 -0.11296 C -0.08697 -0.14236 -0.08906 -0.18519 -0.08749 -0.21296 C -0.08593 -0.24074 -0.08402 -0.26204 -0.07638 -0.27963 C -0.06874 -0.29722 -0.05086 -0.31945 -0.04166 -0.31852 C -0.03246 -0.31759 -0.0243 -0.28148 -0.02083 -0.27408 " pathEditMode="relative" ptsTypes="aaaaaaaA">
                                      <p:cBhvr>
                                        <p:cTn id="122" dur="3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C 0.0632 -0.02245 0.12674 -0.04444 0.16129 -0.07477 C 0.19566 -0.10486 0.2007 -0.13727 0.20712 -0.18218 C 0.21337 -0.22685 0.20122 -0.29305 0.19879 -0.34398 C 0.19618 -0.39514 0.19289 -0.43773 0.19167 -0.48935 C 0.19063 -0.54097 0.19237 -0.60555 0.19167 -0.65301 C 0.19115 -0.70069 0.18056 -0.74653 0.18889 -0.775 C 0.19757 -0.80347 0.22084 -0.81227 0.24341 -0.82407 C 0.26563 -0.83588 0.29705 -0.84236 0.32257 -0.84583 C 0.34809 -0.84954 0.37014 -0.84514 0.39618 -0.84583 C 0.4224 -0.84653 0.45053 -0.84838 0.47987 -0.84954 C 0.50903 -0.85069 0.53542 -0.85208 0.57136 -0.85324 C 0.60782 -0.8544 0.67587 -0.85625 0.69688 -0.85671 " pathEditMode="relative" rAng="0" ptsTypes="aaaaaaaaaaaaA">
                                      <p:cBhvr>
                                        <p:cTn id="154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7 C -0.09549 0.00903 -0.19062 0.0176 -0.2349 -0.00856 C -0.27917 -0.03449 -0.26476 -0.09676 -0.26545 -0.15648 C -0.26615 -0.21574 -0.24392 -0.30555 -0.23906 -0.36551 C -0.2342 -0.425 -0.2349 -0.4787 -0.23628 -0.51481 C -0.23767 -0.55139 -0.24549 -0.55208 -0.2474 -0.58356 C -0.24931 -0.61481 -0.25069 -0.67037 -0.2474 -0.70254 C -0.2441 -0.73449 -0.29323 -0.75393 -0.22795 -0.77662 C -0.1625 -0.79861 0.08333 -0.82592 0.14566 -0.83565 " pathEditMode="relative" rAng="0" ptsTypes="aaaaaaaaA">
                                      <p:cBhvr>
                                        <p:cTn id="158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4.07407E-6 C 0.04132 -0.02662 0.08663 -0.05277 0.10903 -0.09189 C 0.13125 -0.13101 0.12899 -0.16226 0.13038 -0.23449 C 0.13194 -0.30671 0.12309 -0.45648 0.11753 -0.525 C 0.11198 -0.59375 0.1059 -0.60694 0.09757 -0.64699 C 0.08923 -0.68703 0.08264 -0.73402 0.06753 -0.76504 C 0.0526 -0.79629 0.02986 -0.82245 0.00746 -0.83449 C -0.01476 -0.84629 -0.00313 -0.83518 -0.06684 -0.83634 C -0.13038 -0.8375 -0.32275 -0.84097 -0.37396 -0.84189 " pathEditMode="relative" rAng="0" ptsTypes="aaaaaaaaA">
                                      <p:cBhvr>
                                        <p:cTn id="169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3" grpId="0" animBg="1"/>
      <p:bldP spid="3083" grpId="1" animBg="1"/>
      <p:bldP spid="3086" grpId="0" animBg="1"/>
      <p:bldP spid="3087" grpId="0" animBg="1"/>
      <p:bldP spid="3088" grpId="0" animBg="1"/>
      <p:bldP spid="3090" grpId="0" animBg="1"/>
      <p:bldP spid="3090" grpId="1" animBg="1"/>
      <p:bldP spid="3091" grpId="0"/>
      <p:bldP spid="3091" grpId="1"/>
      <p:bldP spid="3092" grpId="0"/>
      <p:bldP spid="3092" grpId="1"/>
      <p:bldP spid="3092" grpId="2"/>
      <p:bldP spid="3093" grpId="0"/>
      <p:bldP spid="3093" grpId="1"/>
      <p:bldP spid="3094" grpId="0"/>
      <p:bldP spid="3095" grpId="0"/>
      <p:bldP spid="3096" grpId="0"/>
      <p:bldP spid="3097" grpId="0" animBg="1"/>
      <p:bldP spid="3098" grpId="0"/>
      <p:bldP spid="3099" grpId="0" animBg="1"/>
      <p:bldP spid="3100" grpId="0"/>
      <p:bldP spid="3101" grpId="0"/>
      <p:bldP spid="3102" grpId="0"/>
      <p:bldP spid="3103" grpId="0"/>
      <p:bldP spid="3104" grpId="0"/>
      <p:bldP spid="3105" grpId="0"/>
      <p:bldP spid="3106" grpId="0" build="allAtOnce"/>
      <p:bldP spid="3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0" name="Picture 28" descr="C:\cap\Farmer &amp; herbivorus anima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925513"/>
            <a:ext cx="31051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" descr="Fas 7"/>
          <p:cNvPicPr>
            <a:picLocks noChangeAspect="1" noChangeArrowheads="1"/>
          </p:cNvPicPr>
          <p:nvPr/>
        </p:nvPicPr>
        <p:blipFill>
          <a:blip r:embed="rId3" cstate="print">
            <a:lum bright="-18000" contrast="54000"/>
          </a:blip>
          <a:srcRect/>
          <a:stretch>
            <a:fillRect/>
          </a:stretch>
        </p:blipFill>
        <p:spPr bwMode="auto">
          <a:xfrm>
            <a:off x="2484438" y="3284538"/>
            <a:ext cx="4198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Life Cycle of </a:t>
            </a: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Fasciola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0" y="5229225"/>
            <a:ext cx="2268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u="sng" dirty="0" err="1">
                <a:solidFill>
                  <a:srgbClr val="000099"/>
                </a:solidFill>
              </a:rPr>
              <a:t>Lepto</a:t>
            </a:r>
            <a:r>
              <a:rPr lang="en-US" sz="2400" dirty="0" err="1">
                <a:solidFill>
                  <a:srgbClr val="000099"/>
                </a:solidFill>
              </a:rPr>
              <a:t>-</a:t>
            </a:r>
            <a:r>
              <a:rPr lang="en-US" sz="2400" u="sng" dirty="0" err="1">
                <a:solidFill>
                  <a:srgbClr val="000099"/>
                </a:solidFill>
              </a:rPr>
              <a:t>cercous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err="1">
                <a:solidFill>
                  <a:srgbClr val="000099"/>
                </a:solidFill>
              </a:rPr>
              <a:t>cercaria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6372225" y="2852738"/>
            <a:ext cx="5032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19475" y="3789363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Fresh water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28900" y="57324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i="1">
                <a:solidFill>
                  <a:srgbClr val="000099"/>
                </a:solidFill>
              </a:rPr>
              <a:t>L.cailliaudi</a:t>
            </a:r>
          </a:p>
        </p:txBody>
      </p:sp>
      <p:pic>
        <p:nvPicPr>
          <p:cNvPr id="13" name="Picture 17" descr="Fas 2"/>
          <p:cNvPicPr>
            <a:picLocks noChangeAspect="1" noChangeArrowheads="1"/>
          </p:cNvPicPr>
          <p:nvPr/>
        </p:nvPicPr>
        <p:blipFill>
          <a:blip r:embed="rId4" cstate="print">
            <a:lum bright="-30000" contrast="48000"/>
          </a:blip>
          <a:srcRect/>
          <a:stretch>
            <a:fillRect/>
          </a:stretch>
        </p:blipFill>
        <p:spPr bwMode="auto">
          <a:xfrm>
            <a:off x="6948488" y="3213100"/>
            <a:ext cx="4175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Fas 3"/>
          <p:cNvPicPr>
            <a:picLocks noChangeAspect="1" noChangeArrowheads="1"/>
          </p:cNvPicPr>
          <p:nvPr/>
        </p:nvPicPr>
        <p:blipFill>
          <a:blip r:embed="rId5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6443663" y="4221163"/>
            <a:ext cx="930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Fas 4"/>
          <p:cNvPicPr>
            <a:picLocks noChangeAspect="1" noChangeArrowheads="1"/>
          </p:cNvPicPr>
          <p:nvPr/>
        </p:nvPicPr>
        <p:blipFill>
          <a:blip r:embed="rId6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3851275" y="5084763"/>
            <a:ext cx="11366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Fas 6"/>
          <p:cNvPicPr>
            <a:picLocks noChangeAspect="1" noChangeArrowheads="1"/>
          </p:cNvPicPr>
          <p:nvPr/>
        </p:nvPicPr>
        <p:blipFill>
          <a:blip r:embed="rId7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1692275" y="3429000"/>
            <a:ext cx="495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24"/>
          <p:cNvSpPr>
            <a:spLocks noChangeShapeType="1"/>
          </p:cNvSpPr>
          <p:nvPr/>
        </p:nvSpPr>
        <p:spPr bwMode="auto">
          <a:xfrm flipH="1">
            <a:off x="6948488" y="3933825"/>
            <a:ext cx="142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5508625" y="4868863"/>
            <a:ext cx="9350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 flipV="1">
            <a:off x="2627313" y="4941888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 flipV="1">
            <a:off x="1979613" y="4005263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V="1">
            <a:off x="2124075" y="2205038"/>
            <a:ext cx="5032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011863" y="5300663"/>
            <a:ext cx="3132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Hatching miracidium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308850" y="32845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Egg 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43213" y="4581525"/>
            <a:ext cx="30972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</a:rPr>
              <a:t>Intermediate host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00113" y="2636838"/>
            <a:ext cx="20526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0099"/>
                </a:solidFill>
              </a:rPr>
              <a:t>Encysted </a:t>
            </a:r>
            <a:r>
              <a:rPr lang="en-US" sz="2400" u="sng" dirty="0">
                <a:solidFill>
                  <a:srgbClr val="000099"/>
                </a:solidFill>
              </a:rPr>
              <a:t>meta</a:t>
            </a:r>
            <a:r>
              <a:rPr lang="en-US" sz="2400" dirty="0">
                <a:solidFill>
                  <a:srgbClr val="000099"/>
                </a:solidFill>
              </a:rPr>
              <a:t>cercaria</a:t>
            </a:r>
            <a:endParaRPr lang="ar-EG" sz="2400" dirty="0">
              <a:solidFill>
                <a:srgbClr val="000099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00338" y="6092825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i="1">
                <a:solidFill>
                  <a:srgbClr val="C00000"/>
                </a:solidFill>
              </a:rPr>
              <a:t>F.gigantica</a:t>
            </a:r>
            <a:endParaRPr lang="ar-EG" sz="2400" i="1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29125" y="6092825"/>
            <a:ext cx="1871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i="1">
                <a:solidFill>
                  <a:srgbClr val="C00000"/>
                </a:solidFill>
              </a:rPr>
              <a:t>F.hepatica</a:t>
            </a:r>
            <a:endParaRPr lang="ar-EG" sz="2400" i="1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356100" y="5732463"/>
            <a:ext cx="208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i="1">
                <a:solidFill>
                  <a:srgbClr val="000099"/>
                </a:solidFill>
              </a:rPr>
              <a:t>L.truncatula</a:t>
            </a:r>
            <a:endParaRPr lang="ar-EG" sz="2400" i="1">
              <a:solidFill>
                <a:srgbClr val="000099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35600" y="908050"/>
            <a:ext cx="2376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0099"/>
                </a:solidFill>
              </a:rPr>
              <a:t>Infected Man 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40425" y="1628775"/>
            <a:ext cx="3024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0099"/>
                </a:solidFill>
              </a:rPr>
              <a:t>Infected Herbivorous animals</a:t>
            </a:r>
            <a:endParaRPr lang="ar-EG" sz="2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651500" y="1196975"/>
            <a:ext cx="26654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C00000"/>
                </a:solidFill>
              </a:rPr>
              <a:t>Definitive host</a:t>
            </a:r>
            <a:endParaRPr lang="ar-EG" sz="280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27763" y="2276475"/>
            <a:ext cx="259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C00000"/>
                </a:solidFill>
              </a:rPr>
              <a:t>Reservoir host</a:t>
            </a:r>
            <a:endParaRPr lang="ar-EG" sz="280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92950" y="3644900"/>
            <a:ext cx="2051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C00000"/>
                </a:solidFill>
              </a:rPr>
              <a:t>Diagnostic stage</a:t>
            </a:r>
            <a:endParaRPr lang="ar-EG" sz="280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0" y="3357563"/>
            <a:ext cx="1835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C00000"/>
                </a:solidFill>
              </a:rPr>
              <a:t>Infective stage</a:t>
            </a:r>
            <a:endParaRPr lang="ar-EG" sz="2800">
              <a:solidFill>
                <a:srgbClr val="C00000"/>
              </a:solidFill>
            </a:endParaRPr>
          </a:p>
        </p:txBody>
      </p:sp>
      <p:pic>
        <p:nvPicPr>
          <p:cNvPr id="8221" name="Picture 29" descr="F:\Text pictures\trichostrong 4.jp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700338" y="1557338"/>
            <a:ext cx="1082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836613"/>
            <a:ext cx="3816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6600"/>
                </a:solidFill>
              </a:rPr>
              <a:t>Ingestion of contaminated vegetables &amp; water</a:t>
            </a:r>
            <a:endParaRPr lang="ar-EG" sz="240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9388" y="1557338"/>
            <a:ext cx="2520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C00000"/>
                </a:solidFill>
              </a:rPr>
              <a:t>Mode of infection</a:t>
            </a:r>
            <a:endParaRPr lang="ar-EG" sz="2800">
              <a:solidFill>
                <a:srgbClr val="C00000"/>
              </a:solidFill>
            </a:endParaRPr>
          </a:p>
        </p:txBody>
      </p:sp>
      <p:pic>
        <p:nvPicPr>
          <p:cNvPr id="12" name="Picture 14" descr="Fas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>
            <a:lum bright="-36000" contrast="60000"/>
          </a:blip>
          <a:srcRect/>
          <a:stretch>
            <a:fillRect/>
          </a:stretch>
        </p:blipFill>
        <p:spPr>
          <a:xfrm>
            <a:off x="1835150" y="4437063"/>
            <a:ext cx="744538" cy="901700"/>
          </a:xfr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9388" y="2997200"/>
            <a:ext cx="900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after</a:t>
            </a:r>
            <a:endParaRPr lang="ar-EG" sz="24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258888" y="4941888"/>
            <a:ext cx="720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tail</a:t>
            </a:r>
            <a:endParaRPr lang="ar-EG" sz="240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0" y="4941888"/>
            <a:ext cx="1116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simple</a:t>
            </a:r>
            <a:endParaRPr lang="ar-EG" sz="240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427538" y="5013325"/>
            <a:ext cx="1223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/>
              <a:t>snail</a:t>
            </a:r>
            <a:endParaRPr lang="ar-EG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9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95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06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30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1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1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42" dur="1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1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1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build="allAtOnce"/>
      <p:bldP spid="26" grpId="0"/>
      <p:bldP spid="28" grpId="0"/>
      <p:bldP spid="29" grpId="0"/>
      <p:bldP spid="30" grpId="0"/>
      <p:bldP spid="27" grpId="0"/>
      <p:bldP spid="33" grpId="0"/>
      <p:bldP spid="32" grpId="0" build="allAtOnce"/>
      <p:bldP spid="34" grpId="0" build="allAtOnce"/>
      <p:bldP spid="35" grpId="0" build="allAtOnce"/>
      <p:bldP spid="36" grpId="0" build="allAtOnce"/>
      <p:bldP spid="31" grpId="0"/>
      <p:bldP spid="37" grpId="0" build="allAtOnce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development of Fascio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 contrast="66000"/>
          </a:blip>
          <a:srcRect/>
          <a:stretch>
            <a:fillRect/>
          </a:stretch>
        </p:blipFill>
        <p:spPr>
          <a:xfrm>
            <a:off x="6223000" y="1557338"/>
            <a:ext cx="2921000" cy="5300662"/>
          </a:xfrm>
        </p:spPr>
      </p:pic>
      <p:pic>
        <p:nvPicPr>
          <p:cNvPr id="21" name="Picture 9" descr="salad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916113"/>
            <a:ext cx="1333500" cy="936625"/>
          </a:xfrm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392612" cy="63341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Pathogenesis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6443663" y="5805488"/>
            <a:ext cx="4318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643438" y="5373688"/>
            <a:ext cx="1800225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Peritoneum 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5076825" y="4221163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5076825" y="4221163"/>
            <a:ext cx="1509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795963" y="36449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Liver capsule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6588125" y="4221163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7019925" y="4868863"/>
            <a:ext cx="73025" cy="2889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292725" y="1125538"/>
            <a:ext cx="2087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Encysted metacercaria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787900" y="188913"/>
            <a:ext cx="4140200" cy="83026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6600"/>
                </a:solidFill>
              </a:rPr>
              <a:t>Development of </a:t>
            </a:r>
            <a:r>
              <a:rPr lang="en-US" sz="2400" i="1" dirty="0"/>
              <a:t>Fasciola</a:t>
            </a:r>
            <a:r>
              <a:rPr lang="en-US" sz="2400" i="1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6600"/>
                </a:solidFill>
              </a:rPr>
              <a:t>inside the body of the patient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79388" y="1341438"/>
            <a:ext cx="540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Destruction and necrosis of liver parenchyma by migrating immature flukes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79388" y="3284538"/>
            <a:ext cx="4897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Hyperplasia of biliary epithelium and fibrous thickening of the ducts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79388" y="4149725"/>
            <a:ext cx="4897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Periductal fibrosis and pressure atrophy on adjacent liver tissue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79388" y="5013325"/>
            <a:ext cx="4897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Minute abscesses form around eggs trapped in the parenchyma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0" y="908050"/>
            <a:ext cx="485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Spontaneous healing may occur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79388" y="5805488"/>
            <a:ext cx="4427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Flukes may lose way and form ectopic lesions</a:t>
            </a:r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6875463" y="4652963"/>
            <a:ext cx="73025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10247" name="Picture 7" descr="Fas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30000" contrast="66000"/>
          </a:blip>
          <a:srcRect/>
          <a:stretch>
            <a:fillRect/>
          </a:stretch>
        </p:blipFill>
        <p:spPr>
          <a:xfrm>
            <a:off x="6877050" y="2205038"/>
            <a:ext cx="141288" cy="142875"/>
          </a:xfr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48263" y="4437063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/>
              <a:t>Immature fluke</a:t>
            </a:r>
            <a:endParaRPr lang="ar-EG" sz="2000"/>
          </a:p>
        </p:txBody>
      </p:sp>
      <p:sp>
        <p:nvSpPr>
          <p:cNvPr id="23" name="Oval 22"/>
          <p:cNvSpPr/>
          <p:nvPr/>
        </p:nvSpPr>
        <p:spPr>
          <a:xfrm>
            <a:off x="7164388" y="4437063"/>
            <a:ext cx="46037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4" name="Oval 23"/>
          <p:cNvSpPr/>
          <p:nvPr/>
        </p:nvSpPr>
        <p:spPr>
          <a:xfrm>
            <a:off x="7308850" y="4724400"/>
            <a:ext cx="44450" cy="730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5" name="Oval 24"/>
          <p:cNvSpPr/>
          <p:nvPr/>
        </p:nvSpPr>
        <p:spPr>
          <a:xfrm>
            <a:off x="7019925" y="4652963"/>
            <a:ext cx="46038" cy="71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6" name="Oval 25"/>
          <p:cNvSpPr/>
          <p:nvPr/>
        </p:nvSpPr>
        <p:spPr>
          <a:xfrm>
            <a:off x="7740650" y="4365625"/>
            <a:ext cx="46038" cy="7143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27" name="Picture 20" descr="Fas 6"/>
          <p:cNvPicPr>
            <a:picLocks noChangeAspect="1" noChangeArrowheads="1"/>
          </p:cNvPicPr>
          <p:nvPr/>
        </p:nvPicPr>
        <p:blipFill>
          <a:blip r:embed="rId4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6948488" y="6092825"/>
            <a:ext cx="1444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" descr="Fas 6"/>
          <p:cNvPicPr>
            <a:picLocks noChangeAspect="1" noChangeArrowheads="1"/>
          </p:cNvPicPr>
          <p:nvPr/>
        </p:nvPicPr>
        <p:blipFill>
          <a:blip r:embed="rId4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6948488" y="6092825"/>
            <a:ext cx="1444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64388" y="47974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adult</a:t>
            </a:r>
            <a:endParaRPr lang="ar-EG" sz="24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87900" y="2781300"/>
            <a:ext cx="1295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Ectopic site</a:t>
            </a:r>
            <a:endParaRPr lang="ar-EG" sz="24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596188" y="1125538"/>
            <a:ext cx="1547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Ectopic site</a:t>
            </a:r>
            <a:endParaRPr lang="ar-EG" sz="2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79388" y="2565400"/>
            <a:ext cx="4537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6600"/>
                </a:solidFill>
              </a:rPr>
              <a:t>Flukes cause obstruction, inflammation, proline activity</a:t>
            </a:r>
            <a:endParaRPr lang="ar-EG" sz="2400">
              <a:solidFill>
                <a:srgbClr val="0066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87900" y="5805488"/>
            <a:ext cx="215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 err="1"/>
              <a:t>Excysted</a:t>
            </a:r>
            <a:r>
              <a:rPr lang="en-US" sz="2400" dirty="0"/>
              <a:t> metacercaria</a:t>
            </a:r>
            <a:endParaRPr lang="ar-EG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74 C 0.0493 0.00532 0.08402 0.00324 0.10381 0.0074 C 0.12361 0.01156 0.12482 0.0185 0.13298 0.03215 C 0.14114 0.04579 0.14826 0.02289 0.15295 0.0895 C 0.15763 0.1561 0.15972 0.36795 0.16076 0.43178 C 0.1618 0.49561 0.17743 0.46716 0.1592 0.47271 C 0.14097 0.47826 0.07291 0.46739 0.05156 0.46462 C 0.0302 0.46184 0.03906 0.44704 0.03142 0.45629 C 0.02378 0.46554 0.0092 0.50277 0.00538 0.51989 C 0.00156 0.537 0.00781 0.55273 0.00833 0.55874 " pathEditMode="relative" ptsTypes="aaaaaaaaaA">
                                      <p:cBhvr>
                                        <p:cTn id="31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833 C -0.02952 0.01389 -0.0592 0.03611 -0.08715 0.04537 C -0.11511 0.05463 -0.14948 0.06644 -0.16771 0.04723 C -0.18594 0.02801 -0.19601 -0.03958 -0.19688 -0.06944 C -0.19774 -0.0993 -0.16719 -0.11458 -0.17327 -0.1324 C -0.17934 -0.15023 -0.22622 -0.13703 -0.23299 -0.17685 C -0.23976 -0.21666 -0.22674 -0.33426 -0.21354 -0.37129 C -0.20035 -0.40833 -0.17205 -0.38819 -0.15382 -0.39907 C -0.13559 -0.40995 -0.11024 -0.43611 -0.10382 -0.43611 C -0.0974 -0.43611 -0.11302 -0.40555 -0.11493 -0.39907 " pathEditMode="relative" ptsTypes="aaaaaaaaaA">
                                      <p:cBhvr>
                                        <p:cTn id="16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77778E-6 C 0.01076 0.00277 0.02152 0.00579 0.02916 0.00718 C 0.0368 0.00903 0.03455 0.00464 0.04583 0.00927 C 0.05711 0.0139 0.08836 0.0345 0.09722 0.03519 C 0.10607 0.03589 0.08055 0.01922 0.09861 0.01297 C 0.11666 0.00672 0.18698 0.00209 0.20555 -0.00185 C 0.22413 -0.00578 0.20711 0.01667 0.20972 -0.0111 C 0.21232 -0.03888 0.22135 -0.12893 0.22083 -0.16851 C 0.22031 -0.2081 0.21093 -0.21643 0.20694 -0.24814 C 0.20295 -0.27985 0.19843 -0.32407 0.19722 -0.35925 C 0.196 -0.39444 0.19948 -0.43171 0.2 -0.45925 C 0.20052 -0.4868 0.20052 -0.50254 0.2 -0.52407 C 0.19948 -0.5456 0.20086 -0.57407 0.19722 -0.58888 C 0.19357 -0.6037 0.19583 -0.60532 0.17777 -0.61296 C 0.15972 -0.6206 0.10364 -0.63148 0.08889 -0.63518 " pathEditMode="relative" ptsTypes="aaaaaaaaaaaaaaA">
                                      <p:cBhvr>
                                        <p:cTn id="1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00"/>
                            </p:stCondLst>
                            <p:childTnLst>
                              <p:par>
                                <p:cTn id="1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51" grpId="0" animBg="1"/>
      <p:bldP spid="10252" grpId="0" animBg="1"/>
      <p:bldP spid="10253" grpId="0" animBg="1"/>
      <p:bldP spid="10254" grpId="0" animBg="1"/>
      <p:bldP spid="10255" grpId="0"/>
      <p:bldP spid="10256" grpId="0" animBg="1"/>
      <p:bldP spid="10257" grpId="0" animBg="1"/>
      <p:bldP spid="10258" grpId="0"/>
      <p:bldP spid="10259" grpId="0" animBg="1"/>
      <p:bldP spid="10260" grpId="0"/>
      <p:bldP spid="10261" grpId="0"/>
      <p:bldP spid="10262" grpId="0"/>
      <p:bldP spid="10263" grpId="0"/>
      <p:bldP spid="10264" grpId="0"/>
      <p:bldP spid="10266" grpId="0"/>
      <p:bldP spid="10268" grpId="0" animBg="1"/>
      <p:bldP spid="22" grpId="0"/>
      <p:bldP spid="23" grpId="0" animBg="1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863600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2800" dirty="0" smtClean="0"/>
              <a:t>What happens to liver &amp; biliary branches due to </a:t>
            </a:r>
            <a:r>
              <a:rPr lang="en-US" sz="2800" i="1" dirty="0" smtClean="0"/>
              <a:t>Fasciola</a:t>
            </a:r>
            <a:r>
              <a:rPr lang="en-US" sz="2800" dirty="0" smtClean="0"/>
              <a:t>  infection?</a:t>
            </a:r>
          </a:p>
        </p:txBody>
      </p:sp>
      <p:pic>
        <p:nvPicPr>
          <p:cNvPr id="43019" name="Picture 11" descr="biliary sy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6840538" cy="5138737"/>
          </a:xfrm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95288" y="1628775"/>
            <a:ext cx="1944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Healthy tissues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948488" y="1341438"/>
            <a:ext cx="2051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Periductal fibrosis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3563938" y="5661025"/>
            <a:ext cx="144462" cy="504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43020" name="Picture 12" descr="biliary t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484313"/>
            <a:ext cx="2447925" cy="1674812"/>
          </a:xfrm>
        </p:spPr>
      </p:pic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2987675" y="4437063"/>
            <a:ext cx="73025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2411413" y="3860800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3132138" y="4724400"/>
            <a:ext cx="5032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757319" y="2474119"/>
            <a:ext cx="414338" cy="1905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19925" y="2636838"/>
            <a:ext cx="19796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6600"/>
                </a:solidFill>
              </a:rPr>
              <a:t>Pressure atrophy on adjacent liver tissue</a:t>
            </a:r>
            <a:endParaRPr lang="ar-EG" sz="280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16238" y="4292600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Immature fluke</a:t>
            </a:r>
            <a:endParaRPr lang="ar-EG" sz="24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08400" y="5661025"/>
            <a:ext cx="215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Adult fluke</a:t>
            </a:r>
            <a:endParaRPr lang="ar-EG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5" grpId="0"/>
      <p:bldP spid="43016" grpId="0"/>
      <p:bldP spid="43017" grpId="0" animBg="1"/>
      <p:bldP spid="43022" grpId="0" animBg="1"/>
      <p:bldP spid="43023" grpId="0" animBg="1"/>
      <p:bldP spid="43024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706437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600" dirty="0" smtClean="0"/>
              <a:t>Clinical Picture</a:t>
            </a: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876925"/>
            <a:ext cx="6084888" cy="5762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endParaRPr lang="en-US" sz="1400" smtClean="0">
              <a:solidFill>
                <a:srgbClr val="000099"/>
              </a:solidFill>
            </a:endParaRPr>
          </a:p>
          <a:p>
            <a:pPr algn="l" rtl="0" eaLnBrk="1" hangingPunct="1">
              <a:buFontTx/>
              <a:buNone/>
            </a:pPr>
            <a:endParaRPr lang="en-US" sz="1400" smtClean="0">
              <a:solidFill>
                <a:srgbClr val="000099"/>
              </a:solidFill>
            </a:endParaRPr>
          </a:p>
          <a:p>
            <a:pPr algn="l" rtl="0" eaLnBrk="1" hangingPunct="1">
              <a:buFontTx/>
              <a:buNone/>
            </a:pPr>
            <a:endParaRPr lang="en-US" sz="1400" smtClean="0">
              <a:solidFill>
                <a:srgbClr val="000099"/>
              </a:solidFill>
            </a:endParaRPr>
          </a:p>
        </p:txBody>
      </p:sp>
      <p:pic>
        <p:nvPicPr>
          <p:cNvPr id="15366" name="Picture 6" descr="development of Fascio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6000" contrast="72000"/>
          </a:blip>
          <a:srcRect/>
          <a:stretch>
            <a:fillRect/>
          </a:stretch>
        </p:blipFill>
        <p:spPr>
          <a:xfrm>
            <a:off x="6046788" y="1241425"/>
            <a:ext cx="3097212" cy="5616575"/>
          </a:xfrm>
        </p:spPr>
      </p:pic>
      <p:pic>
        <p:nvPicPr>
          <p:cNvPr id="15367" name="Picture 7" descr="Fas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36000" contrast="90000"/>
          </a:blip>
          <a:srcRect/>
          <a:stretch>
            <a:fillRect/>
          </a:stretch>
        </p:blipFill>
        <p:spPr>
          <a:xfrm>
            <a:off x="6804025" y="5949950"/>
            <a:ext cx="139700" cy="142875"/>
          </a:xfrm>
        </p:spPr>
      </p:pic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6372225" y="6021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356100" y="5734050"/>
            <a:ext cx="2016125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Peritoneum 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5580063" y="414972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6877050" y="4797425"/>
            <a:ext cx="71438" cy="2889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6732588" y="4508500"/>
            <a:ext cx="71437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5580063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300788" y="4149725"/>
            <a:ext cx="3587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388" y="1196975"/>
            <a:ext cx="6696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>
                <a:solidFill>
                  <a:srgbClr val="000099"/>
                </a:solidFill>
              </a:rPr>
              <a:t> Digestive disturbances and diarrhoea.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1989138"/>
            <a:ext cx="59769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>
                <a:solidFill>
                  <a:srgbClr val="000099"/>
                </a:solidFill>
              </a:rPr>
              <a:t> Fever, urticaria, bronchial asthma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9388" y="2924175"/>
            <a:ext cx="612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>
                <a:solidFill>
                  <a:srgbClr val="000099"/>
                </a:solidFill>
              </a:rPr>
              <a:t> Pain in the right costal margin and substernal pain.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9388" y="5013325"/>
            <a:ext cx="5040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>
                <a:solidFill>
                  <a:srgbClr val="000099"/>
                </a:solidFill>
              </a:rPr>
              <a:t> Cholangitis, cholecystitis and</a:t>
            </a:r>
          </a:p>
          <a:p>
            <a:pPr algn="l" rtl="0"/>
            <a:r>
              <a:rPr lang="en-US" sz="2800">
                <a:solidFill>
                  <a:srgbClr val="000099"/>
                </a:solidFill>
              </a:rPr>
              <a:t>    obstructive jaundice.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9388" y="4365625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>
                <a:solidFill>
                  <a:srgbClr val="000099"/>
                </a:solidFill>
              </a:rPr>
              <a:t> Enlarged tender liver.</a:t>
            </a:r>
            <a:endParaRPr lang="ar-EG" sz="28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5288" y="2349500"/>
            <a:ext cx="554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8000"/>
                </a:solidFill>
              </a:rPr>
              <a:t>Allergic reaction to parasite byproducts </a:t>
            </a:r>
            <a:endParaRPr lang="ar-EG" sz="240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0825" y="3716338"/>
            <a:ext cx="489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8000"/>
                </a:solidFill>
              </a:rPr>
              <a:t>(Pain in the right hypochondrium)</a:t>
            </a:r>
            <a:endParaRPr lang="ar-EG" sz="240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51500" y="2349500"/>
            <a:ext cx="12969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800">
                <a:solidFill>
                  <a:srgbClr val="006600"/>
                </a:solidFill>
              </a:rPr>
              <a:t>إفرازات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73" grpId="0" animBg="1"/>
      <p:bldP spid="15374" grpId="0" animBg="1"/>
      <p:bldP spid="15375" grpId="0" animBg="1"/>
      <p:bldP spid="15377" grpId="0" animBg="1"/>
      <p:bldP spid="15378" grpId="0" animBg="1"/>
      <p:bldP spid="15379" grpId="0" animBg="1"/>
      <p:bldP spid="15380" grpId="0" animBg="1"/>
      <p:bldP spid="13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850" y="333375"/>
            <a:ext cx="8496300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Cercariae &amp; encysted</a:t>
            </a:r>
            <a:b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metacercariae of </a:t>
            </a:r>
            <a:r>
              <a:rPr lang="en-US" sz="4000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Fasciola spp.</a:t>
            </a:r>
            <a:endParaRPr lang="en-GB" sz="40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3" descr="mso9A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060575"/>
            <a:ext cx="4038600" cy="34528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4" descr="mso9A4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93913"/>
            <a:ext cx="4176713" cy="34226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597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ar-EG"/>
          </a:p>
        </p:txBody>
      </p:sp>
      <p:pic>
        <p:nvPicPr>
          <p:cNvPr id="14339" name="Picture 3" descr="FIGfasciola02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7380288" y="1981200"/>
            <a:ext cx="16875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FIGfasciola05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667000" y="44958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Gfasciola06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4211960" y="414908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FIGfasciola07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</a:blip>
          <a:srcRect/>
          <a:stretch>
            <a:fillRect/>
          </a:stretch>
        </p:blipFill>
        <p:spPr bwMode="auto">
          <a:xfrm>
            <a:off x="5638800" y="4495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http://medschool.sums.ac.ir/users/parasito/Helminths/Trematoda/Fasciola%20hepatica%20egg, %20without%20operculum%20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04800" y="30480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medschool.sums.ac.ir/users/parasito/Helminths/Trematoda/Fasciola%20hepatica%20egg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04800" y="12192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egg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2139950"/>
            <a:ext cx="20748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fasciol1"/>
          <p:cNvPicPr>
            <a:picLocks noChangeAspect="1" noChangeArrowheads="1"/>
          </p:cNvPicPr>
          <p:nvPr/>
        </p:nvPicPr>
        <p:blipFill>
          <a:blip r:embed="rId11" cstate="print">
            <a:lum bright="6000" contrast="12000"/>
          </a:blip>
          <a:srcRect/>
          <a:stretch>
            <a:fillRect/>
          </a:stretch>
        </p:blipFill>
        <p:spPr bwMode="auto">
          <a:xfrm>
            <a:off x="7462838" y="4419600"/>
            <a:ext cx="16049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fascio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8800" y="2133600"/>
            <a:ext cx="144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48400" y="228600"/>
            <a:ext cx="228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S: oval</a:t>
            </a:r>
          </a:p>
          <a:p>
            <a:r>
              <a:rPr lang="en-US" sz="2400" b="1">
                <a:solidFill>
                  <a:schemeClr val="bg2"/>
                </a:solidFill>
              </a:rPr>
              <a:t>S: 140*x70u</a:t>
            </a:r>
          </a:p>
          <a:p>
            <a:r>
              <a:rPr lang="en-US" sz="2400" b="1">
                <a:solidFill>
                  <a:schemeClr val="bg2"/>
                </a:solidFill>
              </a:rPr>
              <a:t>S: thin</a:t>
            </a:r>
          </a:p>
          <a:p>
            <a:r>
              <a:rPr lang="en-US" sz="2400" b="1">
                <a:solidFill>
                  <a:schemeClr val="bg2"/>
                </a:solidFill>
              </a:rPr>
              <a:t>C: brownish</a:t>
            </a:r>
          </a:p>
          <a:p>
            <a:r>
              <a:rPr lang="en-US" sz="2400" b="1">
                <a:solidFill>
                  <a:schemeClr val="bg2"/>
                </a:solidFill>
              </a:rPr>
              <a:t>C: immature</a:t>
            </a:r>
          </a:p>
        </p:txBody>
      </p:sp>
      <p:pic>
        <p:nvPicPr>
          <p:cNvPr id="13" name="Picture 13" descr="Fasciola egg"/>
          <p:cNvPicPr>
            <a:picLocks noChangeAspect="1" noChangeArrowheads="1"/>
          </p:cNvPicPr>
          <p:nvPr/>
        </p:nvPicPr>
        <p:blipFill>
          <a:blip r:embed="rId13" cstate="print"/>
          <a:srcRect b="31250"/>
          <a:stretch>
            <a:fillRect/>
          </a:stretch>
        </p:blipFill>
        <p:spPr bwMode="auto">
          <a:xfrm>
            <a:off x="3925888" y="457200"/>
            <a:ext cx="20177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45720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14351" name="Picture 15" descr="hh egg"/>
          <p:cNvPicPr>
            <a:picLocks noChangeAspect="1" noChangeArrowheads="1"/>
          </p:cNvPicPr>
          <p:nvPr/>
        </p:nvPicPr>
        <p:blipFill>
          <a:blip r:embed="rId14" cstate="print"/>
          <a:srcRect r="22948"/>
          <a:stretch>
            <a:fillRect/>
          </a:stretch>
        </p:blipFill>
        <p:spPr bwMode="auto">
          <a:xfrm>
            <a:off x="2832100" y="228600"/>
            <a:ext cx="1358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100-0025_IM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43200" y="2362200"/>
            <a:ext cx="1365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04800" y="260350"/>
            <a:ext cx="2179638" cy="83185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C3300"/>
                </a:solidFill>
              </a:rPr>
              <a:t>D.S</a:t>
            </a:r>
          </a:p>
          <a:p>
            <a:r>
              <a:rPr lang="en-US" sz="2400" b="1" i="1" dirty="0"/>
              <a:t>Fasciola</a:t>
            </a:r>
            <a:r>
              <a:rPr lang="en-US" sz="2400" b="1" dirty="0"/>
              <a:t> egg</a:t>
            </a:r>
            <a:endParaRPr lang="en-GB" sz="2400" b="1" dirty="0"/>
          </a:p>
        </p:txBody>
      </p:sp>
      <p:pic>
        <p:nvPicPr>
          <p:cNvPr id="14354" name="Picture 18" descr="Click here for larger image of Fasciola hepatica/Fasciolopsis buski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l="6451" t="8783" r="3226" b="7777"/>
          <a:stretch>
            <a:fillRect/>
          </a:stretch>
        </p:blipFill>
        <p:spPr bwMode="auto">
          <a:xfrm>
            <a:off x="304800" y="4876800"/>
            <a:ext cx="2362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for 01/31/05 Discus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013" t="59036" r="2341"/>
          <a:stretch>
            <a:fillRect/>
          </a:stretch>
        </p:blipFill>
        <p:spPr bwMode="auto">
          <a:xfrm>
            <a:off x="685800" y="3886200"/>
            <a:ext cx="522763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Image Unavailable"/>
          <p:cNvPicPr>
            <a:picLocks noChangeAspect="1" noChangeArrowheads="1"/>
          </p:cNvPicPr>
          <p:nvPr/>
        </p:nvPicPr>
        <p:blipFill>
          <a:blip r:embed="rId4" cstate="print"/>
          <a:srcRect l="37312" t="12006" r="8051" b="5960"/>
          <a:stretch>
            <a:fillRect/>
          </a:stretch>
        </p:blipFill>
        <p:spPr bwMode="auto">
          <a:xfrm>
            <a:off x="6019800" y="3886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43808" y="0"/>
            <a:ext cx="37211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baseline="-25000" dirty="0" smtClean="0">
                <a:solidFill>
                  <a:srgbClr val="FF0000"/>
                </a:solidFill>
              </a:rPr>
              <a:t>Endoscopy</a:t>
            </a:r>
          </a:p>
          <a:p>
            <a:pPr algn="ctr">
              <a:spcBef>
                <a:spcPct val="50000"/>
              </a:spcBef>
            </a:pPr>
            <a:endParaRPr lang="en-GB" sz="6000" b="1" baseline="-25000" dirty="0">
              <a:solidFill>
                <a:srgbClr val="FF0000"/>
              </a:solidFill>
            </a:endParaRPr>
          </a:p>
        </p:txBody>
      </p:sp>
      <p:pic>
        <p:nvPicPr>
          <p:cNvPr id="15365" name="Picture 5" descr="Image for 03/08/02 Discus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352550"/>
            <a:ext cx="78422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847</Words>
  <Application>Microsoft Office PowerPoint</Application>
  <PresentationFormat>On-screen Show (4:3)</PresentationFormat>
  <Paragraphs>216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Pathogenesis</vt:lpstr>
      <vt:lpstr>What happens to liver &amp; biliary branches due to Fasciola  infection?</vt:lpstr>
      <vt:lpstr>Clinical Picture</vt:lpstr>
      <vt:lpstr>Slide 7</vt:lpstr>
      <vt:lpstr>Slide 8</vt:lpstr>
      <vt:lpstr>Slide 9</vt:lpstr>
      <vt:lpstr>Patient suffering from obstructive jaundice</vt:lpstr>
      <vt:lpstr>Slide 11</vt:lpstr>
      <vt:lpstr>Laboratory Diagnosis</vt:lpstr>
      <vt:lpstr>Laboratory  Diagnosis</vt:lpstr>
      <vt:lpstr>Slide 14</vt:lpstr>
      <vt:lpstr>Slide 15</vt:lpstr>
      <vt:lpstr>Slide 16</vt:lpstr>
      <vt:lpstr>Slide 17</vt:lpstr>
      <vt:lpstr>Diagnosis (continued)</vt:lpstr>
      <vt:lpstr>Slide 19</vt:lpstr>
      <vt:lpstr>Treatment </vt:lpstr>
      <vt:lpstr>Parasitic Pharyngitis or Halzoun 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Parasitology</dc:title>
  <dc:creator>dr shabayek</dc:creator>
  <cp:lastModifiedBy>RAAFAT</cp:lastModifiedBy>
  <cp:revision>1027</cp:revision>
  <dcterms:created xsi:type="dcterms:W3CDTF">2007-07-26T12:53:08Z</dcterms:created>
  <dcterms:modified xsi:type="dcterms:W3CDTF">2015-02-19T08:25:37Z</dcterms:modified>
</cp:coreProperties>
</file>